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heme/theme2.xml" ContentType="application/vnd.openxmlformats-officedocument.them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notesSlides/notesSlide1.xml" ContentType="application/vnd.openxmlformats-officedocument.presentationml.notesSlide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notesSlides/notesSlide2.xml" ContentType="application/vnd.openxmlformats-officedocument.presentationml.notesSlide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notesSlides/notesSlide3.xml" ContentType="application/vnd.openxmlformats-officedocument.presentationml.notesSlide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35"/>
  </p:notesMasterIdLst>
  <p:sldIdLst>
    <p:sldId id="285" r:id="rId2"/>
    <p:sldId id="286" r:id="rId3"/>
    <p:sldId id="287" r:id="rId4"/>
    <p:sldId id="289" r:id="rId5"/>
    <p:sldId id="293" r:id="rId6"/>
    <p:sldId id="294" r:id="rId7"/>
    <p:sldId id="290" r:id="rId8"/>
    <p:sldId id="257" r:id="rId9"/>
    <p:sldId id="264" r:id="rId10"/>
    <p:sldId id="265" r:id="rId11"/>
    <p:sldId id="266" r:id="rId12"/>
    <p:sldId id="267" r:id="rId13"/>
    <p:sldId id="268" r:id="rId14"/>
    <p:sldId id="291" r:id="rId15"/>
    <p:sldId id="269" r:id="rId16"/>
    <p:sldId id="270" r:id="rId17"/>
    <p:sldId id="271" r:id="rId18"/>
    <p:sldId id="272" r:id="rId19"/>
    <p:sldId id="273" r:id="rId20"/>
    <p:sldId id="275" r:id="rId21"/>
    <p:sldId id="274" r:id="rId22"/>
    <p:sldId id="276" r:id="rId23"/>
    <p:sldId id="292" r:id="rId24"/>
    <p:sldId id="277" r:id="rId25"/>
    <p:sldId id="278" r:id="rId26"/>
    <p:sldId id="295" r:id="rId27"/>
    <p:sldId id="279" r:id="rId28"/>
    <p:sldId id="280" r:id="rId29"/>
    <p:sldId id="281" r:id="rId30"/>
    <p:sldId id="282" r:id="rId31"/>
    <p:sldId id="283" r:id="rId32"/>
    <p:sldId id="284" r:id="rId33"/>
    <p:sldId id="296" r:id="rId34"/>
  </p:sldIdLst>
  <p:sldSz cx="24384000" cy="13716000"/>
  <p:notesSz cx="5143500" cy="9144000"/>
  <p:embeddedFontLst>
    <p:embeddedFont>
      <p:font typeface="OPPOSans-B" pitchFamily="18" charset="-122"/>
      <p:regular r:id="rId36"/>
    </p:embeddedFont>
    <p:embeddedFont>
      <p:font typeface="OPPOSans-H" pitchFamily="18" charset="-122"/>
      <p:regular r:id="rId37"/>
    </p:embeddedFont>
    <p:embeddedFont>
      <p:font typeface="OPPOSans-M" pitchFamily="18" charset="-122"/>
      <p:regular r:id="rId38"/>
    </p:embeddedFont>
    <p:embeddedFont>
      <p:font typeface="等线" panose="02010600030101010101" pitchFamily="2" charset="-122"/>
      <p:regular r:id="rId39"/>
      <p:bold r:id="rId40"/>
    </p:embeddedFont>
    <p:embeddedFont>
      <p:font typeface="仿宋" panose="02010609060101010101" pitchFamily="49" charset="-122"/>
      <p:regular r:id="rId41"/>
    </p:embeddedFont>
    <p:embeddedFont>
      <p:font typeface="微软雅黑" panose="020B0503020204020204" pitchFamily="34" charset="-122"/>
      <p:regular r:id="rId42"/>
      <p:bold r:id="rId43"/>
    </p:embeddedFont>
    <p:embeddedFont>
      <p:font typeface="FangSong" panose="02010609060101010101" pitchFamily="49" charset="-122"/>
      <p:regular r:id="rId44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第一部分" id="{88F7085F-0FD5-43B0-B44C-D82B058C8780}">
          <p14:sldIdLst>
            <p14:sldId id="285"/>
            <p14:sldId id="286"/>
            <p14:sldId id="287"/>
            <p14:sldId id="289"/>
            <p14:sldId id="293"/>
            <p14:sldId id="294"/>
          </p14:sldIdLst>
        </p14:section>
        <p14:section name="第二部分" id="{650AE98F-55BA-413F-87F8-B0E8260FA636}">
          <p14:sldIdLst>
            <p14:sldId id="290"/>
            <p14:sldId id="257"/>
            <p14:sldId id="264"/>
            <p14:sldId id="265"/>
            <p14:sldId id="266"/>
          </p14:sldIdLst>
        </p14:section>
        <p14:section name="第三部分" id="{7A314172-E435-43BF-AA48-45A81B04D965}">
          <p14:sldIdLst>
            <p14:sldId id="267"/>
            <p14:sldId id="268"/>
            <p14:sldId id="291"/>
            <p14:sldId id="269"/>
            <p14:sldId id="270"/>
            <p14:sldId id="271"/>
            <p14:sldId id="272"/>
            <p14:sldId id="273"/>
          </p14:sldIdLst>
        </p14:section>
        <p14:section name="第四部分" id="{A912B8FF-9761-488A-B9DF-CEEA8241D43D}">
          <p14:sldIdLst>
            <p14:sldId id="275"/>
            <p14:sldId id="274"/>
            <p14:sldId id="276"/>
          </p14:sldIdLst>
        </p14:section>
        <p14:section name="第五部分" id="{F7DE33E3-FE5F-4439-9976-FD3D7C061DB3}">
          <p14:sldIdLst>
            <p14:sldId id="292"/>
            <p14:sldId id="277"/>
            <p14:sldId id="278"/>
            <p14:sldId id="295"/>
            <p14:sldId id="279"/>
            <p14:sldId id="280"/>
            <p14:sldId id="281"/>
            <p14:sldId id="282"/>
            <p14:sldId id="283"/>
            <p14:sldId id="284"/>
            <p14:sldId id="29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1435831394@qq.com" initials="1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D50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35"/>
  </p:normalViewPr>
  <p:slideViewPr>
    <p:cSldViewPr snapToGrid="0" snapToObjects="1">
      <p:cViewPr varScale="1">
        <p:scale>
          <a:sx n="52" d="100"/>
          <a:sy n="52" d="100"/>
        </p:scale>
        <p:origin x="896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7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8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22885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2913063" y="0"/>
            <a:ext cx="222885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78B192-B0E5-4AA9-BC44-46D88A744735}" type="datetimeFigureOut">
              <a:rPr lang="zh-CN" altLang="en-US" smtClean="0"/>
              <a:t>2021/5/17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-17145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514350" y="4400550"/>
            <a:ext cx="41148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22885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2913063" y="8685213"/>
            <a:ext cx="222885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10A93D-6D0F-4B76-883E-DA4B97E22FC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根据涨跌情况加上</a:t>
            </a:r>
            <a:r>
              <a:rPr lang="en-US" altLang="zh-CN" dirty="0" err="1"/>
              <a:t>lable</a:t>
            </a:r>
            <a:r>
              <a:rPr lang="zh-CN" altLang="en-US" dirty="0"/>
              <a:t>标签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10A93D-6D0F-4B76-883E-DA4B97E22FC6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10A93D-6D0F-4B76-883E-DA4B97E22FC6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04519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tags" Target="../tags/tag3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image" Target="file:///C:\Users\1V994W2\PycharmProjects\PPT_Background_Generation/pic_temp/1_pic_quater_right_up.png" TargetMode="External"/><Relationship Id="rId5" Type="http://schemas.openxmlformats.org/officeDocument/2006/relationships/tags" Target="../tags/tag5.xml"/><Relationship Id="rId10" Type="http://schemas.openxmlformats.org/officeDocument/2006/relationships/image" Target="../media/image2.png"/><Relationship Id="rId4" Type="http://schemas.openxmlformats.org/officeDocument/2006/relationships/tags" Target="../tags/tag4.xml"/><Relationship Id="rId9" Type="http://schemas.openxmlformats.org/officeDocument/2006/relationships/image" Target="file:///C:\Users\1V994W2\Documents\Tencent%20Files\574576071\FileRecv\&#25340;&#35013;&#32032;&#26448;\&#31616;&#32422;&#21333;&#22270;-30\\16\subject_holdleft_29,29,209_0_staid_full_0.png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/>
          <p:nvPr userDrawn="1">
            <p:custDataLst>
              <p:tags r:id="rId1"/>
            </p:custDataLst>
          </p:nvPr>
        </p:nvPicPr>
        <p:blipFill>
          <a:blip r:embed="rId8" r:link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468880"/>
            <a:ext cx="8469328" cy="8778240"/>
          </a:xfrm>
          <a:prstGeom prst="rect">
            <a:avLst/>
          </a:prstGeom>
        </p:spPr>
      </p:pic>
      <p:pic>
        <p:nvPicPr>
          <p:cNvPr id="6" name="图片 5"/>
          <p:cNvPicPr/>
          <p:nvPr userDrawn="1">
            <p:custDataLst>
              <p:tags r:id="rId2"/>
            </p:custDataLst>
          </p:nvPr>
        </p:nvPicPr>
        <p:blipFill>
          <a:blip r:embed="rId10" r:link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3820" y="12275820"/>
            <a:ext cx="1440180" cy="144018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1339764" y="886460"/>
            <a:ext cx="21704474" cy="883928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48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1759484" y="12699666"/>
            <a:ext cx="5400000" cy="633600"/>
          </a:xfrm>
        </p:spPr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2021/5/17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8232000" y="12699666"/>
            <a:ext cx="7920000" cy="633600"/>
          </a:xfrm>
        </p:spPr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17221200" y="12699666"/>
            <a:ext cx="5400000" cy="633600"/>
          </a:xfrm>
        </p:spPr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4.png"/><Relationship Id="rId7" Type="http://schemas.openxmlformats.org/officeDocument/2006/relationships/image" Target="../media/image1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3.jpe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tags" Target="../tags/tag25.xml"/><Relationship Id="rId7" Type="http://schemas.openxmlformats.org/officeDocument/2006/relationships/image" Target="../media/image4.png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image" Target="../media/image3.jpeg"/><Relationship Id="rId5" Type="http://schemas.openxmlformats.org/officeDocument/2006/relationships/slideLayout" Target="../slideLayouts/slideLayout1.xml"/><Relationship Id="rId10" Type="http://schemas.openxmlformats.org/officeDocument/2006/relationships/image" Target="../media/image8.png"/><Relationship Id="rId4" Type="http://schemas.openxmlformats.org/officeDocument/2006/relationships/tags" Target="../tags/tag26.xml"/><Relationship Id="rId9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24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11" Type="http://schemas.openxmlformats.org/officeDocument/2006/relationships/image" Target="../media/image19.png"/><Relationship Id="rId5" Type="http://schemas.openxmlformats.org/officeDocument/2006/relationships/image" Target="../media/image27.png"/><Relationship Id="rId10" Type="http://schemas.openxmlformats.org/officeDocument/2006/relationships/image" Target="../media/image30.png"/><Relationship Id="rId4" Type="http://schemas.openxmlformats.org/officeDocument/2006/relationships/image" Target="../media/image26.png"/><Relationship Id="rId9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11" Type="http://schemas.openxmlformats.org/officeDocument/2006/relationships/image" Target="../media/image32.png"/><Relationship Id="rId5" Type="http://schemas.openxmlformats.org/officeDocument/2006/relationships/image" Target="../media/image27.png"/><Relationship Id="rId10" Type="http://schemas.openxmlformats.org/officeDocument/2006/relationships/image" Target="../media/image31.png"/><Relationship Id="rId4" Type="http://schemas.openxmlformats.org/officeDocument/2006/relationships/image" Target="../media/image26.png"/><Relationship Id="rId9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11" Type="http://schemas.openxmlformats.org/officeDocument/2006/relationships/image" Target="../media/image34.png"/><Relationship Id="rId5" Type="http://schemas.openxmlformats.org/officeDocument/2006/relationships/image" Target="../media/image27.png"/><Relationship Id="rId10" Type="http://schemas.openxmlformats.org/officeDocument/2006/relationships/image" Target="../media/image33.png"/><Relationship Id="rId4" Type="http://schemas.openxmlformats.org/officeDocument/2006/relationships/image" Target="../media/image26.png"/><Relationship Id="rId9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4.png"/><Relationship Id="rId7" Type="http://schemas.openxmlformats.org/officeDocument/2006/relationships/image" Target="../media/image19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18.png"/><Relationship Id="rId9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.jpe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28.png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tags" Target="../tags/tag29.xml"/><Relationship Id="rId7" Type="http://schemas.openxmlformats.org/officeDocument/2006/relationships/image" Target="../media/image4.png"/><Relationship Id="rId2" Type="http://schemas.openxmlformats.org/officeDocument/2006/relationships/tags" Target="../tags/tag28.xml"/><Relationship Id="rId1" Type="http://schemas.openxmlformats.org/officeDocument/2006/relationships/tags" Target="../tags/tag27.xml"/><Relationship Id="rId6" Type="http://schemas.openxmlformats.org/officeDocument/2006/relationships/image" Target="../media/image3.jpeg"/><Relationship Id="rId5" Type="http://schemas.openxmlformats.org/officeDocument/2006/relationships/slideLayout" Target="../slideLayouts/slideLayout1.xml"/><Relationship Id="rId10" Type="http://schemas.openxmlformats.org/officeDocument/2006/relationships/image" Target="../media/image8.png"/><Relationship Id="rId4" Type="http://schemas.openxmlformats.org/officeDocument/2006/relationships/tags" Target="../tags/tag30.xml"/><Relationship Id="rId9" Type="http://schemas.openxmlformats.org/officeDocument/2006/relationships/image" Target="../media/image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4.png"/><Relationship Id="rId7" Type="http://schemas.openxmlformats.org/officeDocument/2006/relationships/image" Target="../media/image19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42.png"/><Relationship Id="rId5" Type="http://schemas.openxmlformats.org/officeDocument/2006/relationships/image" Target="../media/image27.png"/><Relationship Id="rId10" Type="http://schemas.openxmlformats.org/officeDocument/2006/relationships/image" Target="../media/image41.png"/><Relationship Id="rId4" Type="http://schemas.openxmlformats.org/officeDocument/2006/relationships/image" Target="../media/image26.png"/><Relationship Id="rId9" Type="http://schemas.openxmlformats.org/officeDocument/2006/relationships/image" Target="../media/image40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45.png"/><Relationship Id="rId5" Type="http://schemas.openxmlformats.org/officeDocument/2006/relationships/image" Target="../media/image27.png"/><Relationship Id="rId10" Type="http://schemas.openxmlformats.org/officeDocument/2006/relationships/image" Target="../media/image44.png"/><Relationship Id="rId4" Type="http://schemas.openxmlformats.org/officeDocument/2006/relationships/image" Target="../media/image26.png"/><Relationship Id="rId9" Type="http://schemas.openxmlformats.org/officeDocument/2006/relationships/image" Target="../media/image43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48.png"/><Relationship Id="rId5" Type="http://schemas.openxmlformats.org/officeDocument/2006/relationships/image" Target="../media/image27.png"/><Relationship Id="rId10" Type="http://schemas.openxmlformats.org/officeDocument/2006/relationships/image" Target="../media/image47.png"/><Relationship Id="rId4" Type="http://schemas.openxmlformats.org/officeDocument/2006/relationships/image" Target="../media/image26.png"/><Relationship Id="rId9" Type="http://schemas.openxmlformats.org/officeDocument/2006/relationships/image" Target="../media/image46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51.png"/><Relationship Id="rId5" Type="http://schemas.openxmlformats.org/officeDocument/2006/relationships/image" Target="../media/image27.png"/><Relationship Id="rId10" Type="http://schemas.openxmlformats.org/officeDocument/2006/relationships/image" Target="../media/image50.png"/><Relationship Id="rId4" Type="http://schemas.openxmlformats.org/officeDocument/2006/relationships/image" Target="../media/image26.png"/><Relationship Id="rId9" Type="http://schemas.openxmlformats.org/officeDocument/2006/relationships/image" Target="../media/image49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54.png"/><Relationship Id="rId5" Type="http://schemas.openxmlformats.org/officeDocument/2006/relationships/image" Target="../media/image27.png"/><Relationship Id="rId10" Type="http://schemas.openxmlformats.org/officeDocument/2006/relationships/image" Target="../media/image53.png"/><Relationship Id="rId4" Type="http://schemas.openxmlformats.org/officeDocument/2006/relationships/image" Target="../media/image26.png"/><Relationship Id="rId9" Type="http://schemas.openxmlformats.org/officeDocument/2006/relationships/image" Target="../media/image5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tags" Target="../tags/tag14.xml"/><Relationship Id="rId13" Type="http://schemas.openxmlformats.org/officeDocument/2006/relationships/image" Target="../media/image7.png"/><Relationship Id="rId3" Type="http://schemas.openxmlformats.org/officeDocument/2006/relationships/tags" Target="../tags/tag9.xml"/><Relationship Id="rId7" Type="http://schemas.openxmlformats.org/officeDocument/2006/relationships/tags" Target="../tags/tag13.xml"/><Relationship Id="rId12" Type="http://schemas.openxmlformats.org/officeDocument/2006/relationships/image" Target="../media/image9.png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tags" Target="../tags/tag12.xml"/><Relationship Id="rId11" Type="http://schemas.openxmlformats.org/officeDocument/2006/relationships/image" Target="../media/image4.png"/><Relationship Id="rId5" Type="http://schemas.openxmlformats.org/officeDocument/2006/relationships/tags" Target="../tags/tag11.xml"/><Relationship Id="rId10" Type="http://schemas.openxmlformats.org/officeDocument/2006/relationships/image" Target="../media/image3.jpeg"/><Relationship Id="rId4" Type="http://schemas.openxmlformats.org/officeDocument/2006/relationships/tags" Target="../tags/tag10.xml"/><Relationship Id="rId9" Type="http://schemas.openxmlformats.org/officeDocument/2006/relationships/slideLayout" Target="../slideLayouts/slideLayout1.xml"/><Relationship Id="rId1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57.png"/><Relationship Id="rId5" Type="http://schemas.openxmlformats.org/officeDocument/2006/relationships/image" Target="../media/image27.png"/><Relationship Id="rId10" Type="http://schemas.openxmlformats.org/officeDocument/2006/relationships/image" Target="../media/image56.png"/><Relationship Id="rId4" Type="http://schemas.openxmlformats.org/officeDocument/2006/relationships/image" Target="../media/image26.png"/><Relationship Id="rId9" Type="http://schemas.openxmlformats.org/officeDocument/2006/relationships/image" Target="../media/image55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60.png"/><Relationship Id="rId5" Type="http://schemas.openxmlformats.org/officeDocument/2006/relationships/image" Target="../media/image27.png"/><Relationship Id="rId10" Type="http://schemas.openxmlformats.org/officeDocument/2006/relationships/image" Target="../media/image59.png"/><Relationship Id="rId4" Type="http://schemas.openxmlformats.org/officeDocument/2006/relationships/image" Target="../media/image26.png"/><Relationship Id="rId9" Type="http://schemas.openxmlformats.org/officeDocument/2006/relationships/image" Target="../media/image58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27.png"/><Relationship Id="rId10" Type="http://schemas.openxmlformats.org/officeDocument/2006/relationships/image" Target="../media/image62.png"/><Relationship Id="rId4" Type="http://schemas.openxmlformats.org/officeDocument/2006/relationships/image" Target="../media/image26.png"/><Relationship Id="rId9" Type="http://schemas.openxmlformats.org/officeDocument/2006/relationships/image" Target="../media/image6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tags" Target="../tags/tag17.xml"/><Relationship Id="rId7" Type="http://schemas.openxmlformats.org/officeDocument/2006/relationships/image" Target="../media/image4.png"/><Relationship Id="rId2" Type="http://schemas.openxmlformats.org/officeDocument/2006/relationships/tags" Target="../tags/tag16.xml"/><Relationship Id="rId1" Type="http://schemas.openxmlformats.org/officeDocument/2006/relationships/tags" Target="../tags/tag15.xml"/><Relationship Id="rId6" Type="http://schemas.openxmlformats.org/officeDocument/2006/relationships/image" Target="../media/image3.jpeg"/><Relationship Id="rId5" Type="http://schemas.openxmlformats.org/officeDocument/2006/relationships/slideLayout" Target="../slideLayouts/slideLayout1.xml"/><Relationship Id="rId10" Type="http://schemas.openxmlformats.org/officeDocument/2006/relationships/image" Target="../media/image8.png"/><Relationship Id="rId4" Type="http://schemas.openxmlformats.org/officeDocument/2006/relationships/tags" Target="../tags/tag18.xml"/><Relationship Id="rId9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0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3.jpe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tags" Target="../tags/tag21.xml"/><Relationship Id="rId7" Type="http://schemas.openxmlformats.org/officeDocument/2006/relationships/image" Target="../media/image4.png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6" Type="http://schemas.openxmlformats.org/officeDocument/2006/relationships/image" Target="../media/image3.jpeg"/><Relationship Id="rId5" Type="http://schemas.openxmlformats.org/officeDocument/2006/relationships/slideLayout" Target="../slideLayouts/slideLayout1.xml"/><Relationship Id="rId10" Type="http://schemas.openxmlformats.org/officeDocument/2006/relationships/image" Target="../media/image8.png"/><Relationship Id="rId4" Type="http://schemas.openxmlformats.org/officeDocument/2006/relationships/tags" Target="../tags/tag22.xml"/><Relationship Id="rId9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3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image 10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102" name="image 10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0" y="0"/>
            <a:ext cx="24383997" cy="13716001"/>
          </a:xfrm>
          <a:prstGeom prst="rect">
            <a:avLst/>
          </a:prstGeom>
        </p:spPr>
      </p:pic>
      <p:pic>
        <p:nvPicPr>
          <p:cNvPr id="103" name="image 10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2289183" y="4817279"/>
            <a:ext cx="515458" cy="2775050"/>
          </a:xfrm>
          <a:prstGeom prst="rect">
            <a:avLst/>
          </a:prstGeom>
        </p:spPr>
      </p:pic>
      <p:sp>
        <p:nvSpPr>
          <p:cNvPr id="104" name="Object 104"/>
          <p:cNvSpPr txBox="1"/>
          <p:nvPr/>
        </p:nvSpPr>
        <p:spPr>
          <a:xfrm>
            <a:off x="3637377" y="5410369"/>
            <a:ext cx="18145790" cy="17780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83000"/>
              </a:lnSpc>
            </a:pPr>
            <a:r>
              <a:rPr lang="zh-CN" sz="14000" b="1" i="0" dirty="0">
                <a:solidFill>
                  <a:srgbClr val="3D50FC"/>
                </a:solidFill>
                <a:latin typeface="OPPOSans-H" panose="00020600040101010101"/>
                <a:ea typeface="OPPOSans-H" panose="00020600040101010101"/>
              </a:rPr>
              <a:t>上证指数股票预测分析</a:t>
            </a:r>
          </a:p>
        </p:txBody>
      </p:sp>
      <p:sp>
        <p:nvSpPr>
          <p:cNvPr id="108" name="Object 108"/>
          <p:cNvSpPr txBox="1"/>
          <p:nvPr/>
        </p:nvSpPr>
        <p:spPr>
          <a:xfrm>
            <a:off x="3657062" y="2864177"/>
            <a:ext cx="7099384" cy="5715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83000"/>
              </a:lnSpc>
            </a:pPr>
            <a:r>
              <a:rPr lang="zh-CN" sz="4500" b="0" i="0" dirty="0">
                <a:solidFill>
                  <a:srgbClr val="3F52FC"/>
                </a:solidFill>
                <a:latin typeface="OPPOSans-M" panose="00020600040101010101"/>
                <a:ea typeface="OPPOSans-M" panose="00020600040101010101"/>
              </a:rPr>
              <a:t>202</a:t>
            </a:r>
            <a:r>
              <a:rPr lang="en-US" altLang="zh-CN" sz="4500" b="0" i="0" dirty="0">
                <a:solidFill>
                  <a:srgbClr val="3F52FC"/>
                </a:solidFill>
                <a:latin typeface="OPPOSans-M" panose="00020600040101010101"/>
                <a:ea typeface="OPPOSans-M" panose="00020600040101010101"/>
              </a:rPr>
              <a:t>1</a:t>
            </a:r>
            <a:r>
              <a:rPr lang="zh-CN" sz="4500" b="0" i="0" dirty="0">
                <a:solidFill>
                  <a:srgbClr val="3F52FC"/>
                </a:solidFill>
                <a:latin typeface="OPPOSans-M" panose="00020600040101010101"/>
                <a:ea typeface="OPPOSans-M" panose="00020600040101010101"/>
              </a:rPr>
              <a:t>.0</a:t>
            </a:r>
            <a:r>
              <a:rPr lang="en-US" altLang="zh-CN" sz="4500" b="0" i="0" dirty="0">
                <a:solidFill>
                  <a:srgbClr val="3F52FC"/>
                </a:solidFill>
                <a:latin typeface="OPPOSans-M" panose="00020600040101010101"/>
                <a:ea typeface="OPPOSans-M" panose="00020600040101010101"/>
              </a:rPr>
              <a:t>3</a:t>
            </a:r>
            <a:r>
              <a:rPr lang="zh-CN" sz="4500" b="0" i="0" dirty="0">
                <a:solidFill>
                  <a:srgbClr val="3F52FC"/>
                </a:solidFill>
                <a:latin typeface="OPPOSans-M" panose="00020600040101010101"/>
                <a:ea typeface="OPPOSans-M" panose="00020600040101010101"/>
              </a:rPr>
              <a:t> – </a:t>
            </a:r>
            <a:r>
              <a:rPr lang="en-US" altLang="zh-CN" sz="4500" b="0" i="0" dirty="0">
                <a:solidFill>
                  <a:srgbClr val="3F52FC"/>
                </a:solidFill>
                <a:latin typeface="OPPOSans-M" panose="00020600040101010101"/>
                <a:ea typeface="OPPOSans-M" panose="00020600040101010101"/>
              </a:rPr>
              <a:t>2021.</a:t>
            </a:r>
            <a:r>
              <a:rPr lang="zh-CN" sz="4500" b="0" i="0" dirty="0">
                <a:solidFill>
                  <a:srgbClr val="3F52FC"/>
                </a:solidFill>
                <a:latin typeface="OPPOSans-M" panose="00020600040101010101"/>
                <a:ea typeface="OPPOSans-M" panose="00020600040101010101"/>
              </a:rPr>
              <a:t>07</a:t>
            </a:r>
            <a:endParaRPr lang="zh-CN" altLang="en-US" dirty="0"/>
          </a:p>
        </p:txBody>
      </p:sp>
      <p:pic>
        <p:nvPicPr>
          <p:cNvPr id="109" name="image 109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21541085" y="10302974"/>
            <a:ext cx="523240" cy="467676"/>
          </a:xfrm>
          <a:prstGeom prst="rect">
            <a:avLst/>
          </a:prstGeom>
        </p:spPr>
      </p:pic>
      <p:grpSp>
        <p:nvGrpSpPr>
          <p:cNvPr id="8" name="组合 209">
            <a:extLst>
              <a:ext uri="{FF2B5EF4-FFF2-40B4-BE49-F238E27FC236}">
                <a16:creationId xmlns:a16="http://schemas.microsoft.com/office/drawing/2014/main" id="{CE477D8F-90DC-4BA7-9566-924340EBD890}"/>
              </a:ext>
            </a:extLst>
          </p:cNvPr>
          <p:cNvGrpSpPr/>
          <p:nvPr/>
        </p:nvGrpSpPr>
        <p:grpSpPr>
          <a:xfrm>
            <a:off x="859692" y="933233"/>
            <a:ext cx="508000" cy="965200"/>
            <a:chOff x="1879600" y="1130300"/>
            <a:chExt cx="508000" cy="965200"/>
          </a:xfrm>
        </p:grpSpPr>
        <p:pic>
          <p:nvPicPr>
            <p:cNvPr id="9" name="image 2010">
              <a:extLst>
                <a:ext uri="{FF2B5EF4-FFF2-40B4-BE49-F238E27FC236}">
                  <a16:creationId xmlns:a16="http://schemas.microsoft.com/office/drawing/2014/main" id="{D9EF51B5-A9BD-46E6-B6DB-F0462766300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879600" y="1130300"/>
              <a:ext cx="508000" cy="508000"/>
            </a:xfrm>
            <a:prstGeom prst="rect">
              <a:avLst/>
            </a:prstGeom>
          </p:spPr>
        </p:pic>
        <p:pic>
          <p:nvPicPr>
            <p:cNvPr id="10" name="image 2011">
              <a:extLst>
                <a:ext uri="{FF2B5EF4-FFF2-40B4-BE49-F238E27FC236}">
                  <a16:creationId xmlns:a16="http://schemas.microsoft.com/office/drawing/2014/main" id="{DC9F4FBA-6021-4370-8776-BC40F4420B5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>
            <a:xfrm>
              <a:off x="1879600" y="1828800"/>
              <a:ext cx="508000" cy="266700"/>
            </a:xfrm>
            <a:prstGeom prst="rect">
              <a:avLst/>
            </a:prstGeom>
          </p:spPr>
        </p:pic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7D79C0AA-4324-4483-B552-B3B059BE2423}"/>
              </a:ext>
            </a:extLst>
          </p:cNvPr>
          <p:cNvSpPr txBox="1"/>
          <p:nvPr/>
        </p:nvSpPr>
        <p:spPr>
          <a:xfrm>
            <a:off x="1635369" y="933233"/>
            <a:ext cx="121333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>
                <a:solidFill>
                  <a:srgbClr val="3D50FC"/>
                </a:solidFill>
              </a:rPr>
              <a:t>科学数据管理与应用小组汇报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image 20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202" name="image 20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0" y="0"/>
            <a:ext cx="24383997" cy="13716001"/>
          </a:xfrm>
          <a:prstGeom prst="rect">
            <a:avLst/>
          </a:prstGeom>
        </p:spPr>
      </p:pic>
      <p:pic>
        <p:nvPicPr>
          <p:cNvPr id="206" name="image 20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20624800" y="12331700"/>
            <a:ext cx="952500" cy="279400"/>
          </a:xfrm>
          <a:prstGeom prst="rect">
            <a:avLst/>
          </a:prstGeom>
        </p:spPr>
      </p:pic>
      <p:sp>
        <p:nvSpPr>
          <p:cNvPr id="208" name="Object 208"/>
          <p:cNvSpPr txBox="1"/>
          <p:nvPr/>
        </p:nvSpPr>
        <p:spPr>
          <a:xfrm>
            <a:off x="2707089" y="1041400"/>
            <a:ext cx="12052128" cy="9144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sz="6000" dirty="0">
                <a:solidFill>
                  <a:srgbClr val="3D50FC"/>
                </a:solidFill>
                <a:latin typeface="OPPOSans-B" panose="00020600040101010101"/>
                <a:ea typeface="OPPOSans-B" panose="00020600040101010101"/>
              </a:rPr>
              <a:t>数据存储</a:t>
            </a:r>
            <a:endParaRPr lang="zh-CN" altLang="en-US" dirty="0"/>
          </a:p>
        </p:txBody>
      </p:sp>
      <p:grpSp>
        <p:nvGrpSpPr>
          <p:cNvPr id="209" name="组合 209"/>
          <p:cNvGrpSpPr/>
          <p:nvPr/>
        </p:nvGrpSpPr>
        <p:grpSpPr>
          <a:xfrm>
            <a:off x="1879600" y="1130300"/>
            <a:ext cx="508000" cy="965200"/>
            <a:chOff x="1879600" y="1130300"/>
            <a:chExt cx="508000" cy="965200"/>
          </a:xfrm>
        </p:grpSpPr>
        <p:pic>
          <p:nvPicPr>
            <p:cNvPr id="2010" name="image 2010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1879600" y="1130300"/>
              <a:ext cx="508000" cy="508000"/>
            </a:xfrm>
            <a:prstGeom prst="rect">
              <a:avLst/>
            </a:prstGeom>
          </p:spPr>
        </p:pic>
        <p:pic>
          <p:nvPicPr>
            <p:cNvPr id="2011" name="image 2011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879600" y="1828800"/>
              <a:ext cx="508000" cy="266700"/>
            </a:xfrm>
            <a:prstGeom prst="rect">
              <a:avLst/>
            </a:prstGeom>
          </p:spPr>
        </p:pic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467492" y="1041399"/>
            <a:ext cx="10568354" cy="546709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文本框 3"/>
          <p:cNvSpPr txBox="1"/>
          <p:nvPr/>
        </p:nvSpPr>
        <p:spPr>
          <a:xfrm>
            <a:off x="1233751" y="3524739"/>
            <a:ext cx="10372096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3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Tushare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返回的数据格式是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pandas </a:t>
            </a:r>
            <a:r>
              <a:rPr lang="en-US" altLang="zh-CN" sz="3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DataFrame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类型。非常便于使用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进行处理。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p"/>
            </a:pP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获取到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3942 rows x11 columns 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的数据，经过预处理之后，存储为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CSV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文件格式。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467492" y="7199076"/>
            <a:ext cx="10568354" cy="513262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image 201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202" name="image 202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0" y="0"/>
            <a:ext cx="24383997" cy="13716001"/>
          </a:xfrm>
          <a:prstGeom prst="rect">
            <a:avLst/>
          </a:prstGeom>
        </p:spPr>
      </p:pic>
      <p:pic>
        <p:nvPicPr>
          <p:cNvPr id="206" name="image 206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20624800" y="12331700"/>
            <a:ext cx="952500" cy="279400"/>
          </a:xfrm>
          <a:prstGeom prst="rect">
            <a:avLst/>
          </a:prstGeom>
        </p:spPr>
      </p:pic>
      <p:sp>
        <p:nvSpPr>
          <p:cNvPr id="208" name="Object 208"/>
          <p:cNvSpPr txBox="1"/>
          <p:nvPr/>
        </p:nvSpPr>
        <p:spPr>
          <a:xfrm>
            <a:off x="2707089" y="1041400"/>
            <a:ext cx="12052128" cy="9144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sz="6000" dirty="0">
                <a:solidFill>
                  <a:srgbClr val="3D50FC"/>
                </a:solidFill>
                <a:latin typeface="OPPOSans-B" panose="00020600040101010101"/>
                <a:ea typeface="OPPOSans-B" panose="00020600040101010101"/>
              </a:rPr>
              <a:t>数据预处理</a:t>
            </a:r>
            <a:endParaRPr lang="zh-CN" altLang="en-US" dirty="0"/>
          </a:p>
        </p:txBody>
      </p:sp>
      <p:grpSp>
        <p:nvGrpSpPr>
          <p:cNvPr id="209" name="组合 209"/>
          <p:cNvGrpSpPr/>
          <p:nvPr/>
        </p:nvGrpSpPr>
        <p:grpSpPr>
          <a:xfrm>
            <a:off x="1879600" y="1130300"/>
            <a:ext cx="508000" cy="965200"/>
            <a:chOff x="1879600" y="1130300"/>
            <a:chExt cx="508000" cy="965200"/>
          </a:xfrm>
        </p:grpSpPr>
        <p:pic>
          <p:nvPicPr>
            <p:cNvPr id="2010" name="image 2010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879600" y="1130300"/>
              <a:ext cx="508000" cy="508000"/>
            </a:xfrm>
            <a:prstGeom prst="rect">
              <a:avLst/>
            </a:prstGeom>
          </p:spPr>
        </p:pic>
        <p:pic>
          <p:nvPicPr>
            <p:cNvPr id="2011" name="image 2011"/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>
            <a:xfrm>
              <a:off x="1879600" y="1828800"/>
              <a:ext cx="508000" cy="266700"/>
            </a:xfrm>
            <a:prstGeom prst="rect">
              <a:avLst/>
            </a:prstGeom>
          </p:spPr>
        </p:pic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71477" y="2717214"/>
            <a:ext cx="14664793" cy="340223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aphicFrame>
        <p:nvGraphicFramePr>
          <p:cNvPr id="7" name="表格 7"/>
          <p:cNvGraphicFramePr>
            <a:graphicFrameLocks noGrp="1"/>
          </p:cNvGraphicFramePr>
          <p:nvPr/>
        </p:nvGraphicFramePr>
        <p:xfrm>
          <a:off x="4271477" y="7558455"/>
          <a:ext cx="14664792" cy="3688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047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00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00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00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sz="2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名称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描述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名称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描述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800" dirty="0" err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ts_code</a:t>
                      </a:r>
                      <a:endParaRPr lang="zh-CN" altLang="en-US" sz="2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2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TS</a:t>
                      </a:r>
                      <a:r>
                        <a:rPr lang="zh-CN" altLang="en-US" sz="2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代码</a:t>
                      </a:r>
                      <a:endParaRPr lang="en-US" altLang="zh-CN" sz="2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low</a:t>
                      </a:r>
                      <a:endParaRPr lang="zh-CN" altLang="en-US" sz="2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最低价</a:t>
                      </a:r>
                      <a:r>
                        <a:rPr lang="en-US" altLang="zh-CN" sz="2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</a:t>
                      </a:r>
                      <a:r>
                        <a:rPr lang="zh-CN" altLang="en-US" sz="2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元</a:t>
                      </a:r>
                      <a:r>
                        <a:rPr lang="en-US" altLang="zh-CN" sz="2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)</a:t>
                      </a:r>
                      <a:endParaRPr lang="zh-CN" altLang="en-US" sz="2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800" dirty="0" err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trade_date</a:t>
                      </a:r>
                      <a:endParaRPr lang="zh-CN" altLang="en-US" sz="2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交易日期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close</a:t>
                      </a:r>
                      <a:endParaRPr lang="zh-CN" altLang="en-US" sz="2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收盘价</a:t>
                      </a:r>
                      <a:r>
                        <a:rPr lang="en-US" altLang="zh-CN" sz="2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</a:t>
                      </a:r>
                      <a:r>
                        <a:rPr lang="zh-CN" altLang="en-US" sz="2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元</a:t>
                      </a:r>
                      <a:r>
                        <a:rPr lang="en-US" altLang="zh-CN" sz="2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)</a:t>
                      </a:r>
                      <a:endParaRPr lang="zh-CN" altLang="en-US" sz="2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800" dirty="0" err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pre_close</a:t>
                      </a:r>
                      <a:endParaRPr lang="zh-CN" altLang="en-US" sz="2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昨收盘价</a:t>
                      </a:r>
                      <a:r>
                        <a:rPr lang="en-US" altLang="zh-CN" sz="2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</a:t>
                      </a:r>
                      <a:r>
                        <a:rPr lang="zh-CN" altLang="en-US" sz="2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元</a:t>
                      </a:r>
                      <a:r>
                        <a:rPr lang="en-US" altLang="zh-CN" sz="2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change</a:t>
                      </a:r>
                      <a:endParaRPr lang="zh-CN" altLang="en-US" sz="2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涨跌额</a:t>
                      </a:r>
                      <a:r>
                        <a:rPr lang="en-US" altLang="zh-CN" sz="2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</a:t>
                      </a:r>
                      <a:r>
                        <a:rPr lang="zh-CN" altLang="en-US" sz="2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元</a:t>
                      </a:r>
                      <a:r>
                        <a:rPr lang="en-US" altLang="zh-CN" sz="2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)</a:t>
                      </a:r>
                      <a:endParaRPr lang="zh-CN" altLang="en-US" sz="2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open</a:t>
                      </a:r>
                      <a:endParaRPr lang="zh-CN" altLang="en-US" sz="2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开盘价</a:t>
                      </a:r>
                      <a:r>
                        <a:rPr lang="en-US" altLang="zh-CN" sz="2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</a:t>
                      </a:r>
                      <a:r>
                        <a:rPr lang="zh-CN" altLang="en-US" sz="2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元</a:t>
                      </a:r>
                      <a:r>
                        <a:rPr lang="en-US" altLang="zh-CN" sz="2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)</a:t>
                      </a:r>
                      <a:endParaRPr lang="zh-CN" altLang="en-US" sz="2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 err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pct_chg</a:t>
                      </a:r>
                      <a:endParaRPr lang="zh-CN" altLang="en-US" sz="2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r>
                        <a:rPr lang="zh-CN" altLang="en-US" sz="2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涨跌幅</a:t>
                      </a:r>
                      <a:r>
                        <a:rPr lang="en-US" altLang="zh-CN" sz="2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(%)</a:t>
                      </a:r>
                      <a:endParaRPr lang="zh-CN" altLang="en-US" sz="2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2666">
                <a:tc>
                  <a:txBody>
                    <a:bodyPr/>
                    <a:lstStyle/>
                    <a:p>
                      <a:r>
                        <a:rPr lang="en-US" altLang="zh-CN" sz="2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high</a:t>
                      </a:r>
                      <a:endParaRPr lang="zh-CN" altLang="en-US" sz="2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最高价</a:t>
                      </a:r>
                      <a:r>
                        <a:rPr lang="en-US" altLang="zh-CN" sz="2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</a:t>
                      </a:r>
                      <a:r>
                        <a:rPr lang="zh-CN" altLang="en-US" sz="2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元</a:t>
                      </a:r>
                      <a:r>
                        <a:rPr lang="en-US" altLang="zh-CN" sz="2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vol</a:t>
                      </a:r>
                      <a:endParaRPr lang="zh-CN" altLang="en-US" sz="2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成交量</a:t>
                      </a:r>
                      <a:r>
                        <a:rPr lang="en-US" altLang="zh-CN" sz="2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</a:t>
                      </a:r>
                      <a:r>
                        <a:rPr lang="zh-CN" altLang="en-US" sz="2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手</a:t>
                      </a:r>
                      <a:r>
                        <a:rPr lang="en-US" altLang="zh-CN" sz="2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amount</a:t>
                      </a:r>
                      <a:endParaRPr lang="zh-CN" altLang="en-US" sz="2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成交额</a:t>
                      </a:r>
                      <a:r>
                        <a:rPr lang="en-US" altLang="zh-CN" sz="2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</a:t>
                      </a:r>
                      <a:r>
                        <a:rPr lang="zh-CN" altLang="en-US" sz="2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千元</a:t>
                      </a:r>
                      <a:r>
                        <a:rPr lang="en-US" altLang="zh-CN" sz="2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3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altLang="zh-CN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1" name="image 60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602" name="image 60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0" y="0"/>
            <a:ext cx="24383997" cy="13716001"/>
          </a:xfrm>
          <a:prstGeom prst="rect">
            <a:avLst/>
          </a:prstGeom>
        </p:spPr>
      </p:pic>
      <p:pic>
        <p:nvPicPr>
          <p:cNvPr id="603" name="image 603"/>
          <p:cNvPicPr>
            <a:picLocks noChangeAspect="1"/>
          </p:cNvPicPr>
          <p:nvPr/>
        </p:nvPicPr>
        <p:blipFill>
          <a:blip r:embed="rId4">
            <a:alphaModFix amt="60000"/>
          </a:blip>
          <a:srcRect/>
          <a:stretch>
            <a:fillRect/>
          </a:stretch>
        </p:blipFill>
        <p:spPr>
          <a:xfrm>
            <a:off x="2980092" y="2500350"/>
            <a:ext cx="18423812" cy="7296793"/>
          </a:xfrm>
          <a:prstGeom prst="rect">
            <a:avLst/>
          </a:prstGeom>
        </p:spPr>
      </p:pic>
      <p:pic>
        <p:nvPicPr>
          <p:cNvPr id="604" name="image 604"/>
          <p:cNvPicPr>
            <a:picLocks noChangeAspect="1"/>
          </p:cNvPicPr>
          <p:nvPr/>
        </p:nvPicPr>
        <p:blipFill>
          <a:blip r:embed="rId5">
            <a:alphaModFix amt="60000"/>
          </a:blip>
          <a:srcRect/>
          <a:stretch>
            <a:fillRect/>
          </a:stretch>
        </p:blipFill>
        <p:spPr>
          <a:xfrm>
            <a:off x="2794000" y="10289540"/>
            <a:ext cx="18796000" cy="2232660"/>
          </a:xfrm>
          <a:prstGeom prst="rect">
            <a:avLst/>
          </a:prstGeom>
        </p:spPr>
      </p:pic>
      <p:sp>
        <p:nvSpPr>
          <p:cNvPr id="606" name="Object 606"/>
          <p:cNvSpPr txBox="1"/>
          <p:nvPr/>
        </p:nvSpPr>
        <p:spPr>
          <a:xfrm>
            <a:off x="3990525" y="10769401"/>
            <a:ext cx="17221058" cy="9144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en-US" altLang="zh-CN" sz="4000" dirty="0" err="1">
                <a:solidFill>
                  <a:srgbClr val="3D50FC"/>
                </a:solidFill>
                <a:latin typeface="OPPOSans-B" panose="00020600040101010101"/>
                <a:ea typeface="OPPOSans-B" panose="00020600040101010101"/>
              </a:rPr>
              <a:t>t</a:t>
            </a:r>
            <a:r>
              <a:rPr lang="en-US" altLang="zh-CN" sz="4000" b="0" i="0" dirty="0" err="1">
                <a:solidFill>
                  <a:srgbClr val="3D50FC"/>
                </a:solidFill>
                <a:latin typeface="OPPOSans-B" panose="00020600040101010101"/>
                <a:ea typeface="OPPOSans-B" panose="00020600040101010101"/>
              </a:rPr>
              <a:t>aLib</a:t>
            </a:r>
            <a:r>
              <a:rPr lang="zh-CN" altLang="en-US" sz="4000" b="0" i="0" dirty="0">
                <a:solidFill>
                  <a:srgbClr val="3D50FC"/>
                </a:solidFill>
                <a:latin typeface="OPPOSans-B" panose="00020600040101010101"/>
                <a:ea typeface="OPPOSans-B" panose="00020600040101010101"/>
              </a:rPr>
              <a:t>是一个</a:t>
            </a:r>
            <a:r>
              <a:rPr lang="en-US" altLang="zh-CN" sz="4000" b="0" i="0" dirty="0">
                <a:solidFill>
                  <a:srgbClr val="3D50FC"/>
                </a:solidFill>
                <a:latin typeface="OPPOSans-B" panose="00020600040101010101"/>
                <a:ea typeface="OPPOSans-B" panose="00020600040101010101"/>
              </a:rPr>
              <a:t>Python</a:t>
            </a:r>
            <a:r>
              <a:rPr lang="zh-CN" altLang="en-US" sz="4000" b="0" i="0" dirty="0">
                <a:solidFill>
                  <a:srgbClr val="3D50FC"/>
                </a:solidFill>
                <a:latin typeface="OPPOSans-B" panose="00020600040101010101"/>
                <a:ea typeface="OPPOSans-B" panose="00020600040101010101"/>
              </a:rPr>
              <a:t>金融指数处理库。它包含了很多数据分析里的常用参数指标。广泛应用于交易软件，和金融市场数据进行技术分析。</a:t>
            </a:r>
          </a:p>
          <a:p>
            <a:pPr algn="l">
              <a:lnSpc>
                <a:spcPct val="100000"/>
              </a:lnSpc>
            </a:pPr>
            <a:endParaRPr lang="zh-CN" altLang="en-US" sz="4000" b="0" i="0" dirty="0">
              <a:solidFill>
                <a:srgbClr val="3D50FC"/>
              </a:solidFill>
              <a:latin typeface="OPPOSans-B" panose="00020600040101010101"/>
              <a:ea typeface="OPPOSans-B" panose="00020600040101010101"/>
            </a:endParaRPr>
          </a:p>
          <a:p>
            <a:pPr algn="l">
              <a:lnSpc>
                <a:spcPct val="100000"/>
              </a:lnSpc>
            </a:pPr>
            <a:endParaRPr lang="zh-CN" altLang="en-US" dirty="0"/>
          </a:p>
        </p:txBody>
      </p:sp>
      <p:grpSp>
        <p:nvGrpSpPr>
          <p:cNvPr id="607" name="组合 607"/>
          <p:cNvGrpSpPr/>
          <p:nvPr/>
        </p:nvGrpSpPr>
        <p:grpSpPr>
          <a:xfrm>
            <a:off x="1879600" y="1130300"/>
            <a:ext cx="508000" cy="965200"/>
            <a:chOff x="1879600" y="1130300"/>
            <a:chExt cx="508000" cy="965200"/>
          </a:xfrm>
        </p:grpSpPr>
        <p:pic>
          <p:nvPicPr>
            <p:cNvPr id="608" name="image 608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879600" y="1130300"/>
              <a:ext cx="508000" cy="508000"/>
            </a:xfrm>
            <a:prstGeom prst="rect">
              <a:avLst/>
            </a:prstGeom>
          </p:spPr>
        </p:pic>
        <p:pic>
          <p:nvPicPr>
            <p:cNvPr id="609" name="image 609"/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>
            <a:xfrm>
              <a:off x="1879600" y="1828800"/>
              <a:ext cx="508000" cy="266700"/>
            </a:xfrm>
            <a:prstGeom prst="rect">
              <a:avLst/>
            </a:prstGeom>
          </p:spPr>
        </p:pic>
      </p:grpSp>
      <p:pic>
        <p:nvPicPr>
          <p:cNvPr id="6015" name="image 6015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3457527" y="10682525"/>
            <a:ext cx="154582" cy="1545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72796" y="2876493"/>
            <a:ext cx="16038403" cy="6544506"/>
          </a:xfrm>
          <a:prstGeom prst="rect">
            <a:avLst/>
          </a:prstGeom>
        </p:spPr>
      </p:pic>
      <p:sp>
        <p:nvSpPr>
          <p:cNvPr id="19" name="Object 606"/>
          <p:cNvSpPr txBox="1"/>
          <p:nvPr/>
        </p:nvSpPr>
        <p:spPr>
          <a:xfrm>
            <a:off x="2859489" y="1193800"/>
            <a:ext cx="11502799" cy="9144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sz="6000" b="0" i="0" dirty="0">
                <a:solidFill>
                  <a:srgbClr val="3D50FC"/>
                </a:solidFill>
                <a:latin typeface="OPPOSans-B" panose="00020600040101010101"/>
                <a:ea typeface="OPPOSans-B" panose="00020600040101010101"/>
              </a:rPr>
              <a:t>导入所需库，并读取数据</a:t>
            </a:r>
          </a:p>
          <a:p>
            <a:pPr algn="l">
              <a:lnSpc>
                <a:spcPct val="100000"/>
              </a:lnSpc>
            </a:pPr>
            <a:endParaRPr lang="zh-CN" alt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1" name="image 60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602" name="image 60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0" y="0"/>
            <a:ext cx="24383997" cy="13716001"/>
          </a:xfrm>
          <a:prstGeom prst="rect">
            <a:avLst/>
          </a:prstGeom>
        </p:spPr>
      </p:pic>
      <p:pic>
        <p:nvPicPr>
          <p:cNvPr id="603" name="image 603"/>
          <p:cNvPicPr>
            <a:picLocks noChangeAspect="1"/>
          </p:cNvPicPr>
          <p:nvPr/>
        </p:nvPicPr>
        <p:blipFill>
          <a:blip r:embed="rId4">
            <a:alphaModFix amt="60000"/>
          </a:blip>
          <a:srcRect/>
          <a:stretch>
            <a:fillRect/>
          </a:stretch>
        </p:blipFill>
        <p:spPr>
          <a:xfrm>
            <a:off x="2993383" y="3520518"/>
            <a:ext cx="17845835" cy="7539388"/>
          </a:xfrm>
          <a:prstGeom prst="rect">
            <a:avLst/>
          </a:prstGeom>
        </p:spPr>
      </p:pic>
      <p:grpSp>
        <p:nvGrpSpPr>
          <p:cNvPr id="607" name="组合 607"/>
          <p:cNvGrpSpPr/>
          <p:nvPr/>
        </p:nvGrpSpPr>
        <p:grpSpPr>
          <a:xfrm>
            <a:off x="1879600" y="1130300"/>
            <a:ext cx="508000" cy="965200"/>
            <a:chOff x="1879600" y="1130300"/>
            <a:chExt cx="508000" cy="965200"/>
          </a:xfrm>
        </p:grpSpPr>
        <p:pic>
          <p:nvPicPr>
            <p:cNvPr id="608" name="image 608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1879600" y="1130300"/>
              <a:ext cx="508000" cy="508000"/>
            </a:xfrm>
            <a:prstGeom prst="rect">
              <a:avLst/>
            </a:prstGeom>
          </p:spPr>
        </p:pic>
        <p:pic>
          <p:nvPicPr>
            <p:cNvPr id="609" name="image 609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879600" y="1828800"/>
              <a:ext cx="508000" cy="266700"/>
            </a:xfrm>
            <a:prstGeom prst="rect">
              <a:avLst/>
            </a:prstGeom>
          </p:spPr>
        </p:pic>
      </p:grpSp>
      <p:sp>
        <p:nvSpPr>
          <p:cNvPr id="19" name="Object 606"/>
          <p:cNvSpPr txBox="1"/>
          <p:nvPr/>
        </p:nvSpPr>
        <p:spPr>
          <a:xfrm>
            <a:off x="2859489" y="1193800"/>
            <a:ext cx="11502799" cy="9144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sz="6000" b="0" i="0" dirty="0">
                <a:solidFill>
                  <a:srgbClr val="3D50FC"/>
                </a:solidFill>
                <a:latin typeface="OPPOSans-B" panose="00020600040101010101"/>
                <a:ea typeface="OPPOSans-B" panose="00020600040101010101"/>
              </a:rPr>
              <a:t>读取结果</a:t>
            </a:r>
          </a:p>
          <a:p>
            <a:pPr algn="l">
              <a:lnSpc>
                <a:spcPct val="100000"/>
              </a:lnSpc>
            </a:pP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58073" y="5628718"/>
            <a:ext cx="16716456" cy="4313014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image 201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202" name="image 202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0" y="0"/>
            <a:ext cx="24383997" cy="13716001"/>
          </a:xfrm>
          <a:prstGeom prst="rect">
            <a:avLst/>
          </a:prstGeom>
        </p:spPr>
      </p:pic>
      <p:pic>
        <p:nvPicPr>
          <p:cNvPr id="206" name="image 206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20624800" y="12331700"/>
            <a:ext cx="952500" cy="279400"/>
          </a:xfrm>
          <a:prstGeom prst="rect">
            <a:avLst/>
          </a:prstGeom>
        </p:spPr>
      </p:pic>
      <p:grpSp>
        <p:nvGrpSpPr>
          <p:cNvPr id="209" name="组合 209"/>
          <p:cNvGrpSpPr/>
          <p:nvPr/>
        </p:nvGrpSpPr>
        <p:grpSpPr>
          <a:xfrm>
            <a:off x="1879600" y="1130300"/>
            <a:ext cx="508000" cy="965200"/>
            <a:chOff x="1879600" y="1130300"/>
            <a:chExt cx="508000" cy="965200"/>
          </a:xfrm>
        </p:grpSpPr>
        <p:pic>
          <p:nvPicPr>
            <p:cNvPr id="2010" name="image 2010"/>
            <p:cNvPicPr>
              <a:picLocks noChangeAspect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>
            <a:xfrm>
              <a:off x="1879600" y="1130300"/>
              <a:ext cx="508000" cy="508000"/>
            </a:xfrm>
            <a:prstGeom prst="rect">
              <a:avLst/>
            </a:prstGeom>
          </p:spPr>
        </p:pic>
        <p:pic>
          <p:nvPicPr>
            <p:cNvPr id="2011" name="image 2011"/>
            <p:cNvPicPr>
              <a:picLocks noChangeAspect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>
            <a:xfrm>
              <a:off x="1879600" y="1828800"/>
              <a:ext cx="508000" cy="266700"/>
            </a:xfrm>
            <a:prstGeom prst="rect">
              <a:avLst/>
            </a:prstGeom>
          </p:spPr>
        </p:pic>
      </p:grpSp>
      <p:sp>
        <p:nvSpPr>
          <p:cNvPr id="7" name="文本框 6"/>
          <p:cNvSpPr txBox="1"/>
          <p:nvPr>
            <p:custDataLst>
              <p:tags r:id="rId1"/>
            </p:custDataLst>
          </p:nvPr>
        </p:nvSpPr>
        <p:spPr>
          <a:xfrm>
            <a:off x="9241790" y="4519930"/>
            <a:ext cx="5526405" cy="1014095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  <a:scene3d>
              <a:camera prst="orthographicFront"/>
              <a:lightRig rig="threePt" dir="t">
                <a:rot lat="0" lon="0" rev="0"/>
              </a:lightRig>
            </a:scene3d>
            <a:sp3d contourW="12700"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7200" i="0" spc="200" baseline="0" noProof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第三章节</a:t>
            </a:r>
          </a:p>
        </p:txBody>
      </p:sp>
      <p:cxnSp>
        <p:nvCxnSpPr>
          <p:cNvPr id="9" name="直接连接符 8"/>
          <p:cNvCxnSpPr/>
          <p:nvPr>
            <p:custDataLst>
              <p:tags r:id="rId2"/>
            </p:custDataLst>
          </p:nvPr>
        </p:nvCxnSpPr>
        <p:spPr>
          <a:xfrm>
            <a:off x="7357745" y="4893627"/>
            <a:ext cx="755015" cy="0"/>
          </a:xfrm>
          <a:prstGeom prst="line">
            <a:avLst/>
          </a:prstGeom>
          <a:noFill/>
          <a:ln w="6350" cap="flat" cmpd="sng" algn="ctr">
            <a:solidFill>
              <a:schemeClr val="accent1"/>
            </a:solidFill>
            <a:prstDash val="solid"/>
            <a:miter lim="800000"/>
          </a:ln>
          <a:effectLst/>
        </p:spPr>
      </p:cxnSp>
      <p:cxnSp>
        <p:nvCxnSpPr>
          <p:cNvPr id="10" name="直接连接符 9"/>
          <p:cNvCxnSpPr/>
          <p:nvPr>
            <p:custDataLst>
              <p:tags r:id="rId3"/>
            </p:custDataLst>
          </p:nvPr>
        </p:nvCxnSpPr>
        <p:spPr>
          <a:xfrm>
            <a:off x="15631795" y="4893627"/>
            <a:ext cx="755015" cy="0"/>
          </a:xfrm>
          <a:prstGeom prst="line">
            <a:avLst/>
          </a:prstGeom>
          <a:noFill/>
          <a:ln w="6350" cap="flat" cmpd="sng" algn="ctr">
            <a:solidFill>
              <a:schemeClr val="accent1"/>
            </a:solidFill>
            <a:prstDash val="solid"/>
            <a:miter lim="800000"/>
          </a:ln>
          <a:effectLst/>
        </p:spPr>
      </p:cxnSp>
      <p:sp>
        <p:nvSpPr>
          <p:cNvPr id="6" name="标题 5"/>
          <p:cNvSpPr>
            <a:spLocks noGrp="1"/>
          </p:cNvSpPr>
          <p:nvPr>
            <p:custDataLst>
              <p:tags r:id="rId4"/>
            </p:custDataLst>
          </p:nvPr>
        </p:nvSpPr>
        <p:spPr>
          <a:xfrm>
            <a:off x="7231380" y="5640705"/>
            <a:ext cx="9668510" cy="1768475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4800" b="0" u="none" strike="noStrike" kern="1200" cap="none" spc="200" normalizeH="0" baseline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6000"/>
              <a:t>指标分析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image 20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202" name="image 20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0" y="0"/>
            <a:ext cx="24383997" cy="13716001"/>
          </a:xfrm>
          <a:prstGeom prst="rect">
            <a:avLst/>
          </a:prstGeom>
        </p:spPr>
      </p:pic>
      <p:pic>
        <p:nvPicPr>
          <p:cNvPr id="203" name="image 203"/>
          <p:cNvPicPr>
            <a:picLocks noChangeAspect="1"/>
          </p:cNvPicPr>
          <p:nvPr/>
        </p:nvPicPr>
        <p:blipFill>
          <a:blip r:embed="rId4">
            <a:alphaModFix amt="60000"/>
          </a:blip>
          <a:srcRect/>
          <a:stretch>
            <a:fillRect/>
          </a:stretch>
        </p:blipFill>
        <p:spPr>
          <a:xfrm>
            <a:off x="1460499" y="3416300"/>
            <a:ext cx="12052128" cy="6959341"/>
          </a:xfrm>
          <a:prstGeom prst="rect">
            <a:avLst/>
          </a:prstGeom>
        </p:spPr>
      </p:pic>
      <p:pic>
        <p:nvPicPr>
          <p:cNvPr id="204" name="image 204"/>
          <p:cNvPicPr>
            <a:picLocks noChangeAspect="1"/>
          </p:cNvPicPr>
          <p:nvPr/>
        </p:nvPicPr>
        <p:blipFill>
          <a:blip r:embed="rId5">
            <a:alphaModFix amt="60000"/>
          </a:blip>
          <a:srcRect/>
          <a:stretch>
            <a:fillRect/>
          </a:stretch>
        </p:blipFill>
        <p:spPr>
          <a:xfrm>
            <a:off x="14310954" y="4191222"/>
            <a:ext cx="7391400" cy="5597071"/>
          </a:xfrm>
          <a:prstGeom prst="rect">
            <a:avLst/>
          </a:prstGeom>
        </p:spPr>
      </p:pic>
      <p:sp>
        <p:nvSpPr>
          <p:cNvPr id="208" name="Object 208"/>
          <p:cNvSpPr txBox="1"/>
          <p:nvPr/>
        </p:nvSpPr>
        <p:spPr>
          <a:xfrm>
            <a:off x="2707089" y="1041400"/>
            <a:ext cx="12052128" cy="9144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sz="6000" dirty="0">
                <a:solidFill>
                  <a:srgbClr val="3D50FC"/>
                </a:solidFill>
                <a:latin typeface="OPPOSans-B" panose="00020600040101010101"/>
                <a:ea typeface="OPPOSans-B" panose="00020600040101010101"/>
              </a:rPr>
              <a:t>指标分析</a:t>
            </a:r>
            <a:endParaRPr lang="zh-CN" altLang="en-US" dirty="0"/>
          </a:p>
        </p:txBody>
      </p:sp>
      <p:grpSp>
        <p:nvGrpSpPr>
          <p:cNvPr id="209" name="组合 209"/>
          <p:cNvGrpSpPr/>
          <p:nvPr/>
        </p:nvGrpSpPr>
        <p:grpSpPr>
          <a:xfrm>
            <a:off x="1879600" y="1130300"/>
            <a:ext cx="508000" cy="965200"/>
            <a:chOff x="1879600" y="1130300"/>
            <a:chExt cx="508000" cy="965200"/>
          </a:xfrm>
        </p:grpSpPr>
        <p:pic>
          <p:nvPicPr>
            <p:cNvPr id="2010" name="image 2010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879600" y="1130300"/>
              <a:ext cx="508000" cy="508000"/>
            </a:xfrm>
            <a:prstGeom prst="rect">
              <a:avLst/>
            </a:prstGeom>
          </p:spPr>
        </p:pic>
        <p:pic>
          <p:nvPicPr>
            <p:cNvPr id="2011" name="image 2011"/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>
            <a:xfrm>
              <a:off x="1879600" y="1828800"/>
              <a:ext cx="508000" cy="266700"/>
            </a:xfrm>
            <a:prstGeom prst="rect">
              <a:avLst/>
            </a:prstGeom>
          </p:spPr>
        </p:pic>
      </p:grpSp>
      <p:pic>
        <p:nvPicPr>
          <p:cNvPr id="2015" name="image 2015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 flipV="1">
            <a:off x="14759217" y="5208970"/>
            <a:ext cx="213909" cy="21390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27453" y="4353119"/>
            <a:ext cx="10918219" cy="5137912"/>
          </a:xfrm>
          <a:prstGeom prst="rect">
            <a:avLst/>
          </a:prstGeom>
        </p:spPr>
      </p:pic>
      <p:sp>
        <p:nvSpPr>
          <p:cNvPr id="24" name="Object 606"/>
          <p:cNvSpPr txBox="1"/>
          <p:nvPr/>
        </p:nvSpPr>
        <p:spPr>
          <a:xfrm>
            <a:off x="14561064" y="5589535"/>
            <a:ext cx="7141291" cy="9144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sz="4000" b="0" i="0" dirty="0">
                <a:solidFill>
                  <a:srgbClr val="3D50FC"/>
                </a:solidFill>
                <a:latin typeface="OPPOSans-B" panose="00020600040101010101"/>
                <a:ea typeface="OPPOSans-B" panose="00020600040101010101"/>
              </a:rPr>
              <a:t>股票指标是属于统计学的范畴，依据一定的数理统计方法，运用一些复杂的计算公式，一切以数据来论证股票趋向、买卖等的分析方法。</a:t>
            </a:r>
            <a:endParaRPr lang="zh-CN" alt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1" name="image 60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602" name="image 60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0" y="0"/>
            <a:ext cx="24383997" cy="13716001"/>
          </a:xfrm>
          <a:prstGeom prst="rect">
            <a:avLst/>
          </a:prstGeom>
        </p:spPr>
      </p:pic>
      <p:pic>
        <p:nvPicPr>
          <p:cNvPr id="603" name="image 603"/>
          <p:cNvPicPr>
            <a:picLocks noChangeAspect="1"/>
          </p:cNvPicPr>
          <p:nvPr/>
        </p:nvPicPr>
        <p:blipFill>
          <a:blip r:embed="rId4">
            <a:alphaModFix amt="60000"/>
          </a:blip>
          <a:srcRect/>
          <a:stretch>
            <a:fillRect/>
          </a:stretch>
        </p:blipFill>
        <p:spPr>
          <a:xfrm>
            <a:off x="2980092" y="2500350"/>
            <a:ext cx="18423812" cy="7296793"/>
          </a:xfrm>
          <a:prstGeom prst="rect">
            <a:avLst/>
          </a:prstGeom>
        </p:spPr>
      </p:pic>
      <p:pic>
        <p:nvPicPr>
          <p:cNvPr id="604" name="image 604"/>
          <p:cNvPicPr>
            <a:picLocks noChangeAspect="1"/>
          </p:cNvPicPr>
          <p:nvPr/>
        </p:nvPicPr>
        <p:blipFill>
          <a:blip r:embed="rId5">
            <a:alphaModFix amt="60000"/>
          </a:blip>
          <a:srcRect/>
          <a:stretch>
            <a:fillRect/>
          </a:stretch>
        </p:blipFill>
        <p:spPr>
          <a:xfrm>
            <a:off x="2794000" y="10289540"/>
            <a:ext cx="18796000" cy="2232660"/>
          </a:xfrm>
          <a:prstGeom prst="rect">
            <a:avLst/>
          </a:prstGeom>
        </p:spPr>
      </p:pic>
      <p:sp>
        <p:nvSpPr>
          <p:cNvPr id="606" name="Object 606"/>
          <p:cNvSpPr txBox="1"/>
          <p:nvPr/>
        </p:nvSpPr>
        <p:spPr>
          <a:xfrm>
            <a:off x="3990524" y="10769401"/>
            <a:ext cx="17599475" cy="9144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sz="4000" b="0" i="0" dirty="0">
                <a:solidFill>
                  <a:srgbClr val="3D50FC"/>
                </a:solidFill>
                <a:latin typeface="OPPOSans-B" panose="00020600040101010101"/>
                <a:ea typeface="OPPOSans-B" panose="00020600040101010101"/>
              </a:rPr>
              <a:t>移动平均线（</a:t>
            </a:r>
            <a:r>
              <a:rPr lang="en-US" altLang="zh-CN" sz="4000" b="0" i="0" dirty="0">
                <a:solidFill>
                  <a:srgbClr val="3D50FC"/>
                </a:solidFill>
                <a:latin typeface="OPPOSans-B" panose="00020600040101010101"/>
                <a:ea typeface="OPPOSans-B" panose="00020600040101010101"/>
              </a:rPr>
              <a:t>MA</a:t>
            </a:r>
            <a:r>
              <a:rPr lang="zh-CN" altLang="en-US" sz="4000" b="0" i="0" dirty="0">
                <a:solidFill>
                  <a:srgbClr val="3D50FC"/>
                </a:solidFill>
                <a:latin typeface="OPPOSans-B" panose="00020600040101010101"/>
                <a:ea typeface="OPPOSans-B" panose="00020600040101010101"/>
              </a:rPr>
              <a:t>）具有趋势的特性，它比较平稳，越长期的移动平均线，越能表现稳定的特性，是一种趋势追踪工具。移动平均线存在一定的滞后效应。</a:t>
            </a:r>
          </a:p>
        </p:txBody>
      </p:sp>
      <p:grpSp>
        <p:nvGrpSpPr>
          <p:cNvPr id="607" name="组合 607"/>
          <p:cNvGrpSpPr/>
          <p:nvPr/>
        </p:nvGrpSpPr>
        <p:grpSpPr>
          <a:xfrm>
            <a:off x="1879600" y="1130300"/>
            <a:ext cx="508000" cy="965200"/>
            <a:chOff x="1879600" y="1130300"/>
            <a:chExt cx="508000" cy="965200"/>
          </a:xfrm>
        </p:grpSpPr>
        <p:pic>
          <p:nvPicPr>
            <p:cNvPr id="608" name="image 608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879600" y="1130300"/>
              <a:ext cx="508000" cy="508000"/>
            </a:xfrm>
            <a:prstGeom prst="rect">
              <a:avLst/>
            </a:prstGeom>
          </p:spPr>
        </p:pic>
        <p:pic>
          <p:nvPicPr>
            <p:cNvPr id="609" name="image 609"/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>
            <a:xfrm>
              <a:off x="1879600" y="1828800"/>
              <a:ext cx="508000" cy="266700"/>
            </a:xfrm>
            <a:prstGeom prst="rect">
              <a:avLst/>
            </a:prstGeom>
          </p:spPr>
        </p:pic>
      </p:grpSp>
      <p:pic>
        <p:nvPicPr>
          <p:cNvPr id="6015" name="image 6015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3457527" y="10682525"/>
            <a:ext cx="154582" cy="154582"/>
          </a:xfrm>
          <a:prstGeom prst="rect">
            <a:avLst/>
          </a:prstGeom>
        </p:spPr>
      </p:pic>
      <p:sp>
        <p:nvSpPr>
          <p:cNvPr id="19" name="Object 606"/>
          <p:cNvSpPr txBox="1"/>
          <p:nvPr/>
        </p:nvSpPr>
        <p:spPr>
          <a:xfrm>
            <a:off x="2859489" y="1193800"/>
            <a:ext cx="11502799" cy="9144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r>
              <a:rPr lang="zh-CN" altLang="en-US" sz="6000" dirty="0">
                <a:solidFill>
                  <a:srgbClr val="3D50FC"/>
                </a:solidFill>
                <a:latin typeface="OPPOSans-B" panose="00020600040101010101"/>
                <a:ea typeface="OPPOSans-B" panose="00020600040101010101"/>
              </a:rPr>
              <a:t>移动平均线（</a:t>
            </a:r>
            <a:r>
              <a:rPr lang="en-US" altLang="zh-CN" sz="6000" dirty="0">
                <a:solidFill>
                  <a:srgbClr val="3D50FC"/>
                </a:solidFill>
                <a:latin typeface="OPPOSans-B" panose="00020600040101010101"/>
                <a:ea typeface="OPPOSans-B" panose="00020600040101010101"/>
              </a:rPr>
              <a:t>MA</a:t>
            </a:r>
            <a:r>
              <a:rPr lang="zh-CN" altLang="en-US" sz="6000" dirty="0">
                <a:solidFill>
                  <a:srgbClr val="3D50FC"/>
                </a:solidFill>
                <a:latin typeface="OPPOSans-B" panose="00020600040101010101"/>
                <a:ea typeface="OPPOSans-B" panose="00020600040101010101"/>
              </a:rPr>
              <a:t>）分析</a:t>
            </a:r>
            <a:endParaRPr lang="zh-CN" altLang="en-US" sz="6000" dirty="0"/>
          </a:p>
          <a:p>
            <a:pPr algn="l">
              <a:lnSpc>
                <a:spcPct val="100000"/>
              </a:lnSpc>
            </a:pPr>
            <a:endParaRPr lang="zh-CN" altLang="en-US" sz="6000" b="0" i="0" dirty="0">
              <a:solidFill>
                <a:srgbClr val="3D50FC"/>
              </a:solidFill>
              <a:latin typeface="OPPOSans-B" panose="00020600040101010101"/>
              <a:ea typeface="OPPOSans-B" panose="00020600040101010101"/>
            </a:endParaRPr>
          </a:p>
          <a:p>
            <a:pPr algn="l">
              <a:lnSpc>
                <a:spcPct val="100000"/>
              </a:lnSpc>
            </a:pP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18437" y="3822098"/>
            <a:ext cx="16347121" cy="5273642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image 30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302" name="image 30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0" y="0"/>
            <a:ext cx="24383997" cy="13716001"/>
          </a:xfrm>
          <a:prstGeom prst="rect">
            <a:avLst/>
          </a:prstGeom>
        </p:spPr>
      </p:pic>
      <p:pic>
        <p:nvPicPr>
          <p:cNvPr id="303" name="image 303"/>
          <p:cNvPicPr>
            <a:picLocks noChangeAspect="1"/>
          </p:cNvPicPr>
          <p:nvPr/>
        </p:nvPicPr>
        <p:blipFill>
          <a:blip r:embed="rId4">
            <a:alphaModFix amt="60000"/>
          </a:blip>
          <a:srcRect/>
          <a:stretch>
            <a:fillRect/>
          </a:stretch>
        </p:blipFill>
        <p:spPr>
          <a:xfrm>
            <a:off x="1879600" y="3518315"/>
            <a:ext cx="12657494" cy="6451600"/>
          </a:xfrm>
          <a:prstGeom prst="rect">
            <a:avLst/>
          </a:prstGeom>
        </p:spPr>
      </p:pic>
      <p:pic>
        <p:nvPicPr>
          <p:cNvPr id="304" name="image 304"/>
          <p:cNvPicPr>
            <a:picLocks noChangeAspect="1"/>
          </p:cNvPicPr>
          <p:nvPr/>
        </p:nvPicPr>
        <p:blipFill>
          <a:blip r:embed="rId5">
            <a:alphaModFix amt="60000"/>
          </a:blip>
          <a:srcRect/>
          <a:stretch>
            <a:fillRect/>
          </a:stretch>
        </p:blipFill>
        <p:spPr>
          <a:xfrm>
            <a:off x="3388301" y="10417396"/>
            <a:ext cx="18479640" cy="2207623"/>
          </a:xfrm>
          <a:prstGeom prst="rect">
            <a:avLst/>
          </a:prstGeom>
        </p:spPr>
      </p:pic>
      <p:pic>
        <p:nvPicPr>
          <p:cNvPr id="305" name="image 305"/>
          <p:cNvPicPr>
            <a:picLocks noChangeAspect="1"/>
          </p:cNvPicPr>
          <p:nvPr/>
        </p:nvPicPr>
        <p:blipFill>
          <a:blip r:embed="rId6">
            <a:alphaModFix amt="60000"/>
          </a:blip>
          <a:srcRect/>
          <a:stretch>
            <a:fillRect/>
          </a:stretch>
        </p:blipFill>
        <p:spPr>
          <a:xfrm>
            <a:off x="14971387" y="3477892"/>
            <a:ext cx="7533013" cy="6451600"/>
          </a:xfrm>
          <a:prstGeom prst="rect">
            <a:avLst/>
          </a:prstGeom>
        </p:spPr>
      </p:pic>
      <p:sp>
        <p:nvSpPr>
          <p:cNvPr id="306" name="Object 306"/>
          <p:cNvSpPr txBox="1"/>
          <p:nvPr/>
        </p:nvSpPr>
        <p:spPr>
          <a:xfrm>
            <a:off x="2707089" y="1041400"/>
            <a:ext cx="9891300" cy="9144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sz="6000" dirty="0">
                <a:solidFill>
                  <a:srgbClr val="3D50FC"/>
                </a:solidFill>
                <a:latin typeface="OPPOSans-B" panose="00020600040101010101"/>
                <a:ea typeface="OPPOSans-B" panose="00020600040101010101"/>
              </a:rPr>
              <a:t>动量指标</a:t>
            </a:r>
            <a:endParaRPr lang="zh-CN" altLang="en-US" dirty="0"/>
          </a:p>
        </p:txBody>
      </p:sp>
      <p:grpSp>
        <p:nvGrpSpPr>
          <p:cNvPr id="307" name="组合 307"/>
          <p:cNvGrpSpPr/>
          <p:nvPr/>
        </p:nvGrpSpPr>
        <p:grpSpPr>
          <a:xfrm>
            <a:off x="1879600" y="1130300"/>
            <a:ext cx="508000" cy="965200"/>
            <a:chOff x="1879600" y="1130300"/>
            <a:chExt cx="508000" cy="965200"/>
          </a:xfrm>
        </p:grpSpPr>
        <p:pic>
          <p:nvPicPr>
            <p:cNvPr id="308" name="image 308"/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>
            <a:xfrm>
              <a:off x="1879600" y="1130300"/>
              <a:ext cx="508000" cy="508000"/>
            </a:xfrm>
            <a:prstGeom prst="rect">
              <a:avLst/>
            </a:prstGeom>
          </p:spPr>
        </p:pic>
        <p:pic>
          <p:nvPicPr>
            <p:cNvPr id="309" name="image 309"/>
            <p:cNvPicPr>
              <a:picLocks noChangeAspect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>
            <a:xfrm>
              <a:off x="1879600" y="1828800"/>
              <a:ext cx="508000" cy="266700"/>
            </a:xfrm>
            <a:prstGeom prst="rect">
              <a:avLst/>
            </a:prstGeom>
          </p:spPr>
        </p:pic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95964" y="4021325"/>
            <a:ext cx="12341130" cy="567335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462249" y="4459863"/>
            <a:ext cx="6405692" cy="4310912"/>
          </a:xfrm>
          <a:prstGeom prst="rect">
            <a:avLst/>
          </a:prstGeom>
        </p:spPr>
      </p:pic>
      <p:sp>
        <p:nvSpPr>
          <p:cNvPr id="18" name="Object 606"/>
          <p:cNvSpPr txBox="1"/>
          <p:nvPr/>
        </p:nvSpPr>
        <p:spPr>
          <a:xfrm>
            <a:off x="3929280" y="10628731"/>
            <a:ext cx="17599475" cy="9144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sz="4000" b="0" i="0" dirty="0">
                <a:solidFill>
                  <a:srgbClr val="3D50FC"/>
                </a:solidFill>
                <a:latin typeface="OPPOSans-B" panose="00020600040101010101"/>
                <a:ea typeface="OPPOSans-B" panose="00020600040101010101"/>
              </a:rPr>
              <a:t>动量指标是一种专门研究股价波动的技术分析指标，动量指标它以分析股价波动的速度为目的，研究股价在波动过程中各种加速、减速、惯性作用以及股价由静到动或由动转静的现象。</a:t>
            </a:r>
          </a:p>
        </p:txBody>
      </p:sp>
      <p:pic>
        <p:nvPicPr>
          <p:cNvPr id="21" name="image 2015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3656958" y="10652213"/>
            <a:ext cx="208620" cy="20862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image 30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302" name="image 30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0" y="0"/>
            <a:ext cx="24383997" cy="13716001"/>
          </a:xfrm>
          <a:prstGeom prst="rect">
            <a:avLst/>
          </a:prstGeom>
        </p:spPr>
      </p:pic>
      <p:pic>
        <p:nvPicPr>
          <p:cNvPr id="303" name="image 303"/>
          <p:cNvPicPr>
            <a:picLocks noChangeAspect="1"/>
          </p:cNvPicPr>
          <p:nvPr/>
        </p:nvPicPr>
        <p:blipFill>
          <a:blip r:embed="rId4">
            <a:alphaModFix amt="60000"/>
          </a:blip>
          <a:srcRect/>
          <a:stretch>
            <a:fillRect/>
          </a:stretch>
        </p:blipFill>
        <p:spPr>
          <a:xfrm>
            <a:off x="1879600" y="3518315"/>
            <a:ext cx="9055878" cy="6451600"/>
          </a:xfrm>
          <a:prstGeom prst="rect">
            <a:avLst/>
          </a:prstGeom>
        </p:spPr>
      </p:pic>
      <p:pic>
        <p:nvPicPr>
          <p:cNvPr id="304" name="image 304"/>
          <p:cNvPicPr>
            <a:picLocks noChangeAspect="1"/>
          </p:cNvPicPr>
          <p:nvPr/>
        </p:nvPicPr>
        <p:blipFill>
          <a:blip r:embed="rId5">
            <a:alphaModFix amt="60000"/>
          </a:blip>
          <a:srcRect/>
          <a:stretch>
            <a:fillRect/>
          </a:stretch>
        </p:blipFill>
        <p:spPr>
          <a:xfrm>
            <a:off x="3388301" y="10417396"/>
            <a:ext cx="18479640" cy="2207623"/>
          </a:xfrm>
          <a:prstGeom prst="rect">
            <a:avLst/>
          </a:prstGeom>
        </p:spPr>
      </p:pic>
      <p:pic>
        <p:nvPicPr>
          <p:cNvPr id="305" name="image 305"/>
          <p:cNvPicPr>
            <a:picLocks noChangeAspect="1"/>
          </p:cNvPicPr>
          <p:nvPr/>
        </p:nvPicPr>
        <p:blipFill>
          <a:blip r:embed="rId6">
            <a:alphaModFix amt="60000"/>
          </a:blip>
          <a:srcRect/>
          <a:stretch>
            <a:fillRect/>
          </a:stretch>
        </p:blipFill>
        <p:spPr>
          <a:xfrm>
            <a:off x="12683768" y="3742056"/>
            <a:ext cx="9317816" cy="6451600"/>
          </a:xfrm>
          <a:prstGeom prst="rect">
            <a:avLst/>
          </a:prstGeom>
        </p:spPr>
      </p:pic>
      <p:sp>
        <p:nvSpPr>
          <p:cNvPr id="306" name="Object 306"/>
          <p:cNvSpPr txBox="1"/>
          <p:nvPr/>
        </p:nvSpPr>
        <p:spPr>
          <a:xfrm>
            <a:off x="2707089" y="1041400"/>
            <a:ext cx="9891300" cy="9144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sz="6000" dirty="0">
                <a:solidFill>
                  <a:srgbClr val="3D50FC"/>
                </a:solidFill>
                <a:latin typeface="OPPOSans-B" panose="00020600040101010101"/>
                <a:ea typeface="OPPOSans-B" panose="00020600040101010101"/>
              </a:rPr>
              <a:t>成交量指标</a:t>
            </a:r>
            <a:endParaRPr lang="zh-CN" altLang="en-US" dirty="0"/>
          </a:p>
        </p:txBody>
      </p:sp>
      <p:grpSp>
        <p:nvGrpSpPr>
          <p:cNvPr id="307" name="组合 307"/>
          <p:cNvGrpSpPr/>
          <p:nvPr/>
        </p:nvGrpSpPr>
        <p:grpSpPr>
          <a:xfrm>
            <a:off x="1879600" y="1130300"/>
            <a:ext cx="508000" cy="965200"/>
            <a:chOff x="1879600" y="1130300"/>
            <a:chExt cx="508000" cy="965200"/>
          </a:xfrm>
        </p:grpSpPr>
        <p:pic>
          <p:nvPicPr>
            <p:cNvPr id="308" name="image 308"/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>
            <a:xfrm>
              <a:off x="1879600" y="1130300"/>
              <a:ext cx="508000" cy="508000"/>
            </a:xfrm>
            <a:prstGeom prst="rect">
              <a:avLst/>
            </a:prstGeom>
          </p:spPr>
        </p:pic>
        <p:pic>
          <p:nvPicPr>
            <p:cNvPr id="309" name="image 309"/>
            <p:cNvPicPr>
              <a:picLocks noChangeAspect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>
            <a:xfrm>
              <a:off x="1879600" y="1828800"/>
              <a:ext cx="508000" cy="266700"/>
            </a:xfrm>
            <a:prstGeom prst="rect">
              <a:avLst/>
            </a:prstGeom>
          </p:spPr>
        </p:pic>
      </p:grpSp>
      <p:sp>
        <p:nvSpPr>
          <p:cNvPr id="18" name="Object 606"/>
          <p:cNvSpPr txBox="1"/>
          <p:nvPr/>
        </p:nvSpPr>
        <p:spPr>
          <a:xfrm>
            <a:off x="3929280" y="10628731"/>
            <a:ext cx="17599475" cy="9144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sz="4000" b="0" i="0" dirty="0">
                <a:solidFill>
                  <a:srgbClr val="3D50FC"/>
                </a:solidFill>
                <a:latin typeface="OPPOSans-B" panose="00020600040101010101"/>
                <a:ea typeface="OPPOSans-B" panose="00020600040101010101"/>
              </a:rPr>
              <a:t>股市成交量指标</a:t>
            </a:r>
            <a:r>
              <a:rPr lang="en-US" altLang="zh-CN" sz="4000" b="0" i="0" dirty="0">
                <a:solidFill>
                  <a:srgbClr val="3D50FC"/>
                </a:solidFill>
                <a:latin typeface="OPPOSans-B" panose="00020600040101010101"/>
                <a:ea typeface="OPPOSans-B" panose="00020600040101010101"/>
              </a:rPr>
              <a:t>,</a:t>
            </a:r>
            <a:r>
              <a:rPr lang="zh-CN" altLang="en-US" sz="4000" b="0" i="0" dirty="0">
                <a:solidFill>
                  <a:srgbClr val="3D50FC"/>
                </a:solidFill>
                <a:latin typeface="OPPOSans-B" panose="00020600040101010101"/>
                <a:ea typeface="OPPOSans-B" panose="00020600040101010101"/>
              </a:rPr>
              <a:t>股市成交量可以看出股票突破或反转的发生，因此投资者可以据此采取顶先建仓入市或抛出，以实现收益最大化。</a:t>
            </a:r>
          </a:p>
        </p:txBody>
      </p:sp>
      <p:pic>
        <p:nvPicPr>
          <p:cNvPr id="21" name="image 2015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3656958" y="10652213"/>
            <a:ext cx="208620" cy="20862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6958" y="3786238"/>
            <a:ext cx="6061716" cy="5915753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58044" y="4349982"/>
            <a:ext cx="7910478" cy="5242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image 30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302" name="image 30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0" y="0"/>
            <a:ext cx="24383997" cy="13716001"/>
          </a:xfrm>
          <a:prstGeom prst="rect">
            <a:avLst/>
          </a:prstGeom>
        </p:spPr>
      </p:pic>
      <p:pic>
        <p:nvPicPr>
          <p:cNvPr id="303" name="image 303"/>
          <p:cNvPicPr>
            <a:picLocks noChangeAspect="1"/>
          </p:cNvPicPr>
          <p:nvPr/>
        </p:nvPicPr>
        <p:blipFill>
          <a:blip r:embed="rId4">
            <a:alphaModFix amt="60000"/>
          </a:blip>
          <a:srcRect/>
          <a:stretch>
            <a:fillRect/>
          </a:stretch>
        </p:blipFill>
        <p:spPr>
          <a:xfrm>
            <a:off x="1879600" y="3518315"/>
            <a:ext cx="9055878" cy="6451600"/>
          </a:xfrm>
          <a:prstGeom prst="rect">
            <a:avLst/>
          </a:prstGeom>
        </p:spPr>
      </p:pic>
      <p:pic>
        <p:nvPicPr>
          <p:cNvPr id="304" name="image 304"/>
          <p:cNvPicPr>
            <a:picLocks noChangeAspect="1"/>
          </p:cNvPicPr>
          <p:nvPr/>
        </p:nvPicPr>
        <p:blipFill>
          <a:blip r:embed="rId5">
            <a:alphaModFix amt="60000"/>
          </a:blip>
          <a:srcRect/>
          <a:stretch>
            <a:fillRect/>
          </a:stretch>
        </p:blipFill>
        <p:spPr>
          <a:xfrm>
            <a:off x="3388301" y="10417396"/>
            <a:ext cx="18479640" cy="2207623"/>
          </a:xfrm>
          <a:prstGeom prst="rect">
            <a:avLst/>
          </a:prstGeom>
        </p:spPr>
      </p:pic>
      <p:pic>
        <p:nvPicPr>
          <p:cNvPr id="305" name="image 305"/>
          <p:cNvPicPr>
            <a:picLocks noChangeAspect="1"/>
          </p:cNvPicPr>
          <p:nvPr/>
        </p:nvPicPr>
        <p:blipFill>
          <a:blip r:embed="rId6">
            <a:alphaModFix amt="60000"/>
          </a:blip>
          <a:srcRect/>
          <a:stretch>
            <a:fillRect/>
          </a:stretch>
        </p:blipFill>
        <p:spPr>
          <a:xfrm>
            <a:off x="12683768" y="3742056"/>
            <a:ext cx="9317816" cy="6451600"/>
          </a:xfrm>
          <a:prstGeom prst="rect">
            <a:avLst/>
          </a:prstGeom>
        </p:spPr>
      </p:pic>
      <p:sp>
        <p:nvSpPr>
          <p:cNvPr id="306" name="Object 306"/>
          <p:cNvSpPr txBox="1"/>
          <p:nvPr/>
        </p:nvSpPr>
        <p:spPr>
          <a:xfrm>
            <a:off x="2707089" y="1041400"/>
            <a:ext cx="9891300" cy="9144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sz="6000" dirty="0">
                <a:solidFill>
                  <a:srgbClr val="3D50FC"/>
                </a:solidFill>
                <a:latin typeface="OPPOSans-B" panose="00020600040101010101"/>
                <a:ea typeface="OPPOSans-B" panose="00020600040101010101"/>
              </a:rPr>
              <a:t>波动率指标</a:t>
            </a:r>
            <a:endParaRPr lang="zh-CN" altLang="en-US" dirty="0"/>
          </a:p>
        </p:txBody>
      </p:sp>
      <p:grpSp>
        <p:nvGrpSpPr>
          <p:cNvPr id="307" name="组合 307"/>
          <p:cNvGrpSpPr/>
          <p:nvPr/>
        </p:nvGrpSpPr>
        <p:grpSpPr>
          <a:xfrm>
            <a:off x="1879600" y="1130300"/>
            <a:ext cx="508000" cy="965200"/>
            <a:chOff x="1879600" y="1130300"/>
            <a:chExt cx="508000" cy="965200"/>
          </a:xfrm>
        </p:grpSpPr>
        <p:pic>
          <p:nvPicPr>
            <p:cNvPr id="308" name="image 308"/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>
            <a:xfrm>
              <a:off x="1879600" y="1130300"/>
              <a:ext cx="508000" cy="508000"/>
            </a:xfrm>
            <a:prstGeom prst="rect">
              <a:avLst/>
            </a:prstGeom>
          </p:spPr>
        </p:pic>
        <p:pic>
          <p:nvPicPr>
            <p:cNvPr id="309" name="image 309"/>
            <p:cNvPicPr>
              <a:picLocks noChangeAspect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>
            <a:xfrm>
              <a:off x="1879600" y="1828800"/>
              <a:ext cx="508000" cy="266700"/>
            </a:xfrm>
            <a:prstGeom prst="rect">
              <a:avLst/>
            </a:prstGeom>
          </p:spPr>
        </p:pic>
      </p:grpSp>
      <p:sp>
        <p:nvSpPr>
          <p:cNvPr id="18" name="Object 606"/>
          <p:cNvSpPr txBox="1"/>
          <p:nvPr/>
        </p:nvSpPr>
        <p:spPr>
          <a:xfrm>
            <a:off x="3929280" y="10628731"/>
            <a:ext cx="17599475" cy="9144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sz="4000" b="0" i="0" dirty="0">
                <a:solidFill>
                  <a:srgbClr val="3D50FC"/>
                </a:solidFill>
                <a:latin typeface="OPPOSans-B" panose="00020600040101010101"/>
                <a:ea typeface="OPPOSans-B" panose="00020600040101010101"/>
              </a:rPr>
              <a:t>波动率是由当天的股价与一定的天数之前的某一天股价比较，其变动速度的大小</a:t>
            </a:r>
            <a:r>
              <a:rPr lang="en-US" altLang="zh-CN" sz="4000" b="0" i="0" dirty="0">
                <a:solidFill>
                  <a:srgbClr val="3D50FC"/>
                </a:solidFill>
                <a:latin typeface="OPPOSans-B" panose="00020600040101010101"/>
                <a:ea typeface="OPPOSans-B" panose="00020600040101010101"/>
              </a:rPr>
              <a:t>,</a:t>
            </a:r>
            <a:r>
              <a:rPr lang="zh-CN" altLang="en-US" sz="4000" b="0" i="0" dirty="0">
                <a:solidFill>
                  <a:srgbClr val="3D50FC"/>
                </a:solidFill>
                <a:latin typeface="OPPOSans-B" panose="00020600040101010101"/>
                <a:ea typeface="OPPOSans-B" panose="00020600040101010101"/>
              </a:rPr>
              <a:t>来反映股票市变动的快慢程度。波动率的变化超前于股票价格的变化，具有事先探测股价买卖供需力量的强弱。</a:t>
            </a:r>
          </a:p>
        </p:txBody>
      </p:sp>
      <p:pic>
        <p:nvPicPr>
          <p:cNvPr id="21" name="image 2015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3656958" y="10652213"/>
            <a:ext cx="208620" cy="20862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027584" y="3742056"/>
            <a:ext cx="4823413" cy="595009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339191" y="4526430"/>
            <a:ext cx="7953266" cy="516572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image 20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202" name="image 20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0" y="0"/>
            <a:ext cx="24383997" cy="13716001"/>
          </a:xfrm>
          <a:prstGeom prst="rect">
            <a:avLst/>
          </a:prstGeom>
        </p:spPr>
      </p:pic>
      <p:pic>
        <p:nvPicPr>
          <p:cNvPr id="206" name="image 20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20624800" y="12331700"/>
            <a:ext cx="952500" cy="279400"/>
          </a:xfrm>
          <a:prstGeom prst="rect">
            <a:avLst/>
          </a:prstGeom>
        </p:spPr>
      </p:pic>
      <p:sp>
        <p:nvSpPr>
          <p:cNvPr id="208" name="Object 208"/>
          <p:cNvSpPr txBox="1"/>
          <p:nvPr/>
        </p:nvSpPr>
        <p:spPr>
          <a:xfrm>
            <a:off x="2707089" y="1041400"/>
            <a:ext cx="12052128" cy="9144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sz="6000" dirty="0">
                <a:solidFill>
                  <a:srgbClr val="3D50FC"/>
                </a:solidFill>
                <a:latin typeface="OPPOSans-B" panose="00020600040101010101"/>
                <a:ea typeface="OPPOSans-B" panose="00020600040101010101"/>
              </a:rPr>
              <a:t>小组分工</a:t>
            </a:r>
            <a:endParaRPr lang="zh-CN" altLang="en-US" dirty="0"/>
          </a:p>
        </p:txBody>
      </p:sp>
      <p:grpSp>
        <p:nvGrpSpPr>
          <p:cNvPr id="209" name="组合 209"/>
          <p:cNvGrpSpPr/>
          <p:nvPr/>
        </p:nvGrpSpPr>
        <p:grpSpPr>
          <a:xfrm>
            <a:off x="1879600" y="1130300"/>
            <a:ext cx="508000" cy="965200"/>
            <a:chOff x="1879600" y="1130300"/>
            <a:chExt cx="508000" cy="965200"/>
          </a:xfrm>
        </p:grpSpPr>
        <p:pic>
          <p:nvPicPr>
            <p:cNvPr id="2010" name="image 2010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1879600" y="1130300"/>
              <a:ext cx="508000" cy="508000"/>
            </a:xfrm>
            <a:prstGeom prst="rect">
              <a:avLst/>
            </a:prstGeom>
          </p:spPr>
        </p:pic>
        <p:pic>
          <p:nvPicPr>
            <p:cNvPr id="2011" name="image 2011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879600" y="1828800"/>
              <a:ext cx="508000" cy="266700"/>
            </a:xfrm>
            <a:prstGeom prst="rect">
              <a:avLst/>
            </a:prstGeom>
          </p:spPr>
        </p:pic>
      </p:grpSp>
      <p:sp>
        <p:nvSpPr>
          <p:cNvPr id="20" name="文本框 19"/>
          <p:cNvSpPr txBox="1"/>
          <p:nvPr/>
        </p:nvSpPr>
        <p:spPr>
          <a:xfrm>
            <a:off x="2707088" y="2797934"/>
            <a:ext cx="19467111" cy="7477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 algn="just">
              <a:lnSpc>
                <a:spcPct val="150000"/>
              </a:lnSpc>
              <a:buFont typeface="+mj-lt"/>
              <a:buAutoNum type="arabicPeriod"/>
            </a:pPr>
            <a:r>
              <a:rPr lang="zh-CN" sz="3200">
                <a:latin typeface="微软雅黑" panose="020B0503020204020204" pitchFamily="34" charset="-122"/>
                <a:ea typeface="微软雅黑" panose="020B0503020204020204" pitchFamily="34" charset="-122"/>
              </a:rPr>
              <a:t>宋世文 网络空间安全学院 </a:t>
            </a:r>
            <a:r>
              <a:rPr lang="en-US" altLang="zh-CN" sz="3200">
                <a:latin typeface="微软雅黑" panose="020B0503020204020204" pitchFamily="34" charset="-122"/>
                <a:ea typeface="微软雅黑" panose="020B0503020204020204" pitchFamily="34" charset="-122"/>
              </a:rPr>
              <a:t>2020E8018682088   </a:t>
            </a:r>
          </a:p>
          <a:p>
            <a:pPr lvl="1" indent="0" algn="just">
              <a:lnSpc>
                <a:spcPct val="150000"/>
              </a:lnSpc>
              <a:buFont typeface="+mj-lt"/>
              <a:buNone/>
            </a:pPr>
            <a:r>
              <a:rPr sz="3200">
                <a:latin typeface="微软雅黑" panose="020B0503020204020204" pitchFamily="34" charset="-122"/>
                <a:ea typeface="微软雅黑" panose="020B0503020204020204" pitchFamily="34" charset="-122"/>
              </a:rPr>
              <a:t>背景介绍</a:t>
            </a:r>
            <a:r>
              <a:rPr lang="zh-CN" sz="320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320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3200">
                <a:latin typeface="微软雅黑" panose="020B0503020204020204" pitchFamily="34" charset="-122"/>
                <a:ea typeface="微软雅黑" panose="020B0503020204020204" pitchFamily="34" charset="-122"/>
              </a:rPr>
              <a:t>整合；</a:t>
            </a:r>
          </a:p>
          <a:p>
            <a:pPr marL="514350" indent="-514350" algn="just">
              <a:lnSpc>
                <a:spcPct val="150000"/>
              </a:lnSpc>
              <a:buFont typeface="+mj-lt"/>
              <a:buAutoNum type="arabicPeriod"/>
            </a:pPr>
            <a:r>
              <a:rPr sz="3200">
                <a:latin typeface="微软雅黑" panose="020B0503020204020204" pitchFamily="34" charset="-122"/>
                <a:ea typeface="微软雅黑" panose="020B0503020204020204" pitchFamily="34" charset="-122"/>
              </a:rPr>
              <a:t>姚志伟 网络空间安全学院 2020E8018682129   </a:t>
            </a:r>
          </a:p>
          <a:p>
            <a:pPr lvl="1" indent="0" algn="just">
              <a:lnSpc>
                <a:spcPct val="150000"/>
              </a:lnSpc>
              <a:buFont typeface="+mj-lt"/>
              <a:buNone/>
            </a:pPr>
            <a:r>
              <a:rPr sz="3200">
                <a:latin typeface="微软雅黑" panose="020B0503020204020204" pitchFamily="34" charset="-122"/>
                <a:ea typeface="微软雅黑" panose="020B0503020204020204" pitchFamily="34" charset="-122"/>
              </a:rPr>
              <a:t>数据获取</a:t>
            </a:r>
          </a:p>
          <a:p>
            <a:pPr marL="514350" indent="-514350" algn="just">
              <a:lnSpc>
                <a:spcPct val="150000"/>
              </a:lnSpc>
              <a:buFont typeface="+mj-lt"/>
              <a:buAutoNum type="arabicPeriod"/>
            </a:pPr>
            <a:r>
              <a:rPr sz="3200">
                <a:latin typeface="微软雅黑" panose="020B0503020204020204" pitchFamily="34" charset="-122"/>
                <a:ea typeface="微软雅黑" panose="020B0503020204020204" pitchFamily="34" charset="-122"/>
              </a:rPr>
              <a:t>郭   威 网络空间安全学院 202028018670057   </a:t>
            </a:r>
          </a:p>
          <a:p>
            <a:pPr lvl="1" indent="0" algn="just">
              <a:lnSpc>
                <a:spcPct val="150000"/>
              </a:lnSpc>
              <a:buFont typeface="+mj-lt"/>
              <a:buNone/>
            </a:pPr>
            <a:r>
              <a:rPr sz="3200">
                <a:latin typeface="微软雅黑" panose="020B0503020204020204" pitchFamily="34" charset="-122"/>
                <a:ea typeface="微软雅黑" panose="020B0503020204020204" pitchFamily="34" charset="-122"/>
              </a:rPr>
              <a:t>股票指标分析（重叠类指标导入，动量指标，成交量指标，波动率指标分析）</a:t>
            </a:r>
          </a:p>
          <a:p>
            <a:pPr marL="514350" indent="-514350" algn="just">
              <a:lnSpc>
                <a:spcPct val="150000"/>
              </a:lnSpc>
              <a:buFont typeface="+mj-lt"/>
              <a:buAutoNum type="arabicPeriod"/>
            </a:pPr>
            <a:r>
              <a:rPr sz="3200">
                <a:latin typeface="微软雅黑" panose="020B0503020204020204" pitchFamily="34" charset="-122"/>
                <a:ea typeface="微软雅黑" panose="020B0503020204020204" pitchFamily="34" charset="-122"/>
              </a:rPr>
              <a:t>史梦瑶 网络空间安全学院 202028018670069 </a:t>
            </a:r>
          </a:p>
          <a:p>
            <a:pPr lvl="1" indent="0" algn="just">
              <a:lnSpc>
                <a:spcPct val="150000"/>
              </a:lnSpc>
              <a:buFont typeface="+mj-lt"/>
              <a:buNone/>
            </a:pPr>
            <a:r>
              <a:rPr sz="3200">
                <a:latin typeface="微软雅黑" panose="020B0503020204020204" pitchFamily="34" charset="-122"/>
                <a:ea typeface="微软雅黑" panose="020B0503020204020204" pitchFamily="34" charset="-122"/>
              </a:rPr>
              <a:t>股票指标分析（价格指标，周期性指标，股市特定规律形态识别）</a:t>
            </a:r>
          </a:p>
          <a:p>
            <a:pPr marL="514350" indent="-514350" algn="just">
              <a:lnSpc>
                <a:spcPct val="150000"/>
              </a:lnSpc>
              <a:buFont typeface="+mj-lt"/>
              <a:buAutoNum type="arabicPeriod"/>
            </a:pPr>
            <a:r>
              <a:rPr sz="3200">
                <a:latin typeface="微软雅黑" panose="020B0503020204020204" pitchFamily="34" charset="-122"/>
                <a:ea typeface="微软雅黑" panose="020B0503020204020204" pitchFamily="34" charset="-122"/>
              </a:rPr>
              <a:t>宋小祎 网络空间安全学院 202028018670085</a:t>
            </a:r>
          </a:p>
          <a:p>
            <a:pPr lvl="1" indent="0" algn="just">
              <a:lnSpc>
                <a:spcPct val="150000"/>
              </a:lnSpc>
              <a:buFont typeface="+mj-lt"/>
              <a:buNone/>
            </a:pPr>
            <a:r>
              <a:rPr sz="3200">
                <a:latin typeface="微软雅黑" panose="020B0503020204020204" pitchFamily="34" charset="-122"/>
                <a:ea typeface="微软雅黑" panose="020B0503020204020204" pitchFamily="34" charset="-122"/>
              </a:rPr>
              <a:t>分析lstm，GRU，双向lstm这三个预测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1" name="image 60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602" name="image 60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0" y="0"/>
            <a:ext cx="24383997" cy="13716001"/>
          </a:xfrm>
          <a:prstGeom prst="rect">
            <a:avLst/>
          </a:prstGeom>
        </p:spPr>
      </p:pic>
      <p:pic>
        <p:nvPicPr>
          <p:cNvPr id="604" name="image 604"/>
          <p:cNvPicPr>
            <a:picLocks noChangeAspect="1"/>
          </p:cNvPicPr>
          <p:nvPr/>
        </p:nvPicPr>
        <p:blipFill>
          <a:blip r:embed="rId4">
            <a:alphaModFix amt="60000"/>
          </a:blip>
          <a:srcRect/>
          <a:stretch>
            <a:fillRect/>
          </a:stretch>
        </p:blipFill>
        <p:spPr>
          <a:xfrm>
            <a:off x="2794000" y="10289540"/>
            <a:ext cx="18796000" cy="1864360"/>
          </a:xfrm>
          <a:prstGeom prst="rect">
            <a:avLst/>
          </a:prstGeom>
        </p:spPr>
      </p:pic>
      <p:sp>
        <p:nvSpPr>
          <p:cNvPr id="606" name="Object 606"/>
          <p:cNvSpPr txBox="1"/>
          <p:nvPr/>
        </p:nvSpPr>
        <p:spPr>
          <a:xfrm>
            <a:off x="2707089" y="1041400"/>
            <a:ext cx="11502799" cy="9144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sz="6000" dirty="0">
                <a:solidFill>
                  <a:srgbClr val="3D50FC"/>
                </a:solidFill>
                <a:latin typeface="OPPOSans-B" panose="00020600040101010101"/>
                <a:ea typeface="OPPOSans-B" panose="00020600040101010101"/>
              </a:rPr>
              <a:t>价格指标</a:t>
            </a:r>
            <a:endParaRPr lang="zh-CN" altLang="en-US" dirty="0"/>
          </a:p>
        </p:txBody>
      </p:sp>
      <p:grpSp>
        <p:nvGrpSpPr>
          <p:cNvPr id="607" name="组合 607"/>
          <p:cNvGrpSpPr/>
          <p:nvPr/>
        </p:nvGrpSpPr>
        <p:grpSpPr>
          <a:xfrm>
            <a:off x="1879600" y="1130300"/>
            <a:ext cx="508000" cy="965200"/>
            <a:chOff x="1879600" y="1130300"/>
            <a:chExt cx="508000" cy="965200"/>
          </a:xfrm>
        </p:grpSpPr>
        <p:pic>
          <p:nvPicPr>
            <p:cNvPr id="608" name="image 608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1879600" y="1130300"/>
              <a:ext cx="508000" cy="508000"/>
            </a:xfrm>
            <a:prstGeom prst="rect">
              <a:avLst/>
            </a:prstGeom>
          </p:spPr>
        </p:pic>
        <p:pic>
          <p:nvPicPr>
            <p:cNvPr id="609" name="image 609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879600" y="1828800"/>
              <a:ext cx="508000" cy="266700"/>
            </a:xfrm>
            <a:prstGeom prst="rect">
              <a:avLst/>
            </a:prstGeom>
          </p:spPr>
        </p:pic>
      </p:grpSp>
      <p:grpSp>
        <p:nvGrpSpPr>
          <p:cNvPr id="6012" name="组合 6012"/>
          <p:cNvGrpSpPr/>
          <p:nvPr/>
        </p:nvGrpSpPr>
        <p:grpSpPr>
          <a:xfrm>
            <a:off x="3457527" y="10446679"/>
            <a:ext cx="17468946" cy="1707221"/>
            <a:chOff x="3457527" y="10446679"/>
            <a:chExt cx="17468946" cy="1707221"/>
          </a:xfrm>
        </p:grpSpPr>
        <p:sp>
          <p:nvSpPr>
            <p:cNvPr id="6013" name="Object 6013"/>
            <p:cNvSpPr txBox="1"/>
            <p:nvPr/>
          </p:nvSpPr>
          <p:spPr>
            <a:xfrm>
              <a:off x="3457527" y="10446679"/>
              <a:ext cx="17468946" cy="1707221"/>
            </a:xfrm>
            <a:prstGeom prst="rect">
              <a:avLst/>
            </a:prstGeom>
          </p:spPr>
          <p:txBody>
            <a:bodyPr vert="horz" rtlCol="0" anchor="t" anchorCtr="0">
              <a:noAutofit/>
            </a:bodyPr>
            <a:lstStyle/>
            <a:p>
              <a:pPr algn="l">
                <a:lnSpc>
                  <a:spcPct val="125000"/>
                </a:lnSpc>
              </a:pPr>
              <a:endParaRPr lang="zh-CN" altLang="en-US" sz="2500" dirty="0"/>
            </a:p>
            <a:p>
              <a:pPr algn="l">
                <a:lnSpc>
                  <a:spcPct val="125000"/>
                </a:lnSpc>
              </a:pPr>
              <a:endParaRPr lang="zh-CN" altLang="en-US" dirty="0"/>
            </a:p>
          </p:txBody>
        </p:sp>
        <p:pic>
          <p:nvPicPr>
            <p:cNvPr id="6015" name="image 6015"/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>
            <a:xfrm>
              <a:off x="3457527" y="10682525"/>
              <a:ext cx="154582" cy="154582"/>
            </a:xfrm>
            <a:prstGeom prst="rect">
              <a:avLst/>
            </a:prstGeom>
          </p:spPr>
        </p:pic>
      </p:grpSp>
      <p:sp>
        <p:nvSpPr>
          <p:cNvPr id="2" name="文本框 1"/>
          <p:cNvSpPr txBox="1"/>
          <p:nvPr/>
        </p:nvSpPr>
        <p:spPr>
          <a:xfrm>
            <a:off x="2900042" y="10446678"/>
            <a:ext cx="18795999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>
                <a:solidFill>
                  <a:srgbClr val="3D50FC"/>
                </a:solidFill>
              </a:rPr>
              <a:t>股票价格指标参考值包括：开盘价、收盘价、最高价、最低价、最新价、买入价、卖出价等</a:t>
            </a:r>
          </a:p>
          <a:p>
            <a:endParaRPr kumimoji="1" lang="zh-CN" altLang="en-US" sz="6000" dirty="0">
              <a:solidFill>
                <a:srgbClr val="3D50FC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8"/>
          <a:srcRect l="1" r="1313" b="16419"/>
          <a:stretch>
            <a:fillRect/>
          </a:stretch>
        </p:blipFill>
        <p:spPr>
          <a:xfrm>
            <a:off x="2945232" y="2500349"/>
            <a:ext cx="6612571" cy="718138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192000" y="2753638"/>
            <a:ext cx="10184423" cy="6589921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image 301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302" name="image 302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0" y="0"/>
            <a:ext cx="24383997" cy="13716001"/>
          </a:xfrm>
          <a:prstGeom prst="rect">
            <a:avLst/>
          </a:prstGeom>
        </p:spPr>
      </p:pic>
      <p:pic>
        <p:nvPicPr>
          <p:cNvPr id="305" name="image 305"/>
          <p:cNvPicPr>
            <a:picLocks noChangeAspect="1"/>
          </p:cNvPicPr>
          <p:nvPr/>
        </p:nvPicPr>
        <p:blipFill>
          <a:blip r:embed="rId5">
            <a:alphaModFix amt="60000"/>
          </a:blip>
          <a:srcRect/>
          <a:stretch>
            <a:fillRect/>
          </a:stretch>
        </p:blipFill>
        <p:spPr>
          <a:xfrm>
            <a:off x="12867953" y="2095500"/>
            <a:ext cx="10712253" cy="10020300"/>
          </a:xfrm>
          <a:prstGeom prst="rect">
            <a:avLst/>
          </a:prstGeom>
          <a:gradFill>
            <a:gsLst>
              <a:gs pos="21016">
                <a:srgbClr val="E2EBF4"/>
              </a:gs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sp>
        <p:nvSpPr>
          <p:cNvPr id="306" name="Object 306"/>
          <p:cNvSpPr txBox="1"/>
          <p:nvPr/>
        </p:nvSpPr>
        <p:spPr>
          <a:xfrm>
            <a:off x="2707089" y="1041400"/>
            <a:ext cx="9891300" cy="9144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sz="6000" dirty="0">
                <a:solidFill>
                  <a:srgbClr val="3D50FC"/>
                </a:solidFill>
                <a:latin typeface="OPPOSans-B" panose="00020600040101010101"/>
                <a:ea typeface="OPPOSans-B" panose="00020600040101010101"/>
              </a:rPr>
              <a:t>周期性指标</a:t>
            </a:r>
            <a:endParaRPr lang="zh-CN" altLang="en-US" dirty="0"/>
          </a:p>
        </p:txBody>
      </p:sp>
      <p:grpSp>
        <p:nvGrpSpPr>
          <p:cNvPr id="307" name="组合 307"/>
          <p:cNvGrpSpPr/>
          <p:nvPr/>
        </p:nvGrpSpPr>
        <p:grpSpPr>
          <a:xfrm>
            <a:off x="1879600" y="1130300"/>
            <a:ext cx="508000" cy="965200"/>
            <a:chOff x="1879600" y="1130300"/>
            <a:chExt cx="508000" cy="965200"/>
          </a:xfrm>
        </p:grpSpPr>
        <p:pic>
          <p:nvPicPr>
            <p:cNvPr id="308" name="image 308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879600" y="1130300"/>
              <a:ext cx="508000" cy="508000"/>
            </a:xfrm>
            <a:prstGeom prst="rect">
              <a:avLst/>
            </a:prstGeom>
          </p:spPr>
        </p:pic>
        <p:pic>
          <p:nvPicPr>
            <p:cNvPr id="309" name="image 309"/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>
            <a:xfrm>
              <a:off x="1879600" y="1828800"/>
              <a:ext cx="508000" cy="266700"/>
            </a:xfrm>
            <a:prstGeom prst="rect">
              <a:avLst/>
            </a:prstGeom>
          </p:spPr>
        </p:pic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22546" y="3086100"/>
            <a:ext cx="11099980" cy="6298303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287225" y="10099206"/>
            <a:ext cx="10293504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solidFill>
                  <a:srgbClr val="3D50FC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函数名：</a:t>
            </a:r>
            <a:r>
              <a:rPr lang="en-GB" altLang="zh-CN" sz="4000" b="1" dirty="0">
                <a:solidFill>
                  <a:srgbClr val="3D50FC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HT_DCPERIOD</a:t>
            </a:r>
            <a:br>
              <a:rPr lang="en-GB" altLang="zh-CN" sz="4000" b="1" dirty="0">
                <a:solidFill>
                  <a:srgbClr val="3D50FC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</a:br>
            <a:r>
              <a:rPr lang="zh-CN" altLang="en-US" sz="4000" b="1" dirty="0">
                <a:solidFill>
                  <a:srgbClr val="3D50FC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名称： 希尔伯特变换</a:t>
            </a:r>
            <a:r>
              <a:rPr lang="en-US" altLang="zh-CN" sz="4000" b="1" dirty="0">
                <a:solidFill>
                  <a:srgbClr val="3D50FC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-</a:t>
            </a:r>
            <a:r>
              <a:rPr lang="zh-CN" altLang="en-US" sz="4000" b="1" dirty="0">
                <a:solidFill>
                  <a:srgbClr val="3D50FC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主导周期</a:t>
            </a:r>
            <a:br>
              <a:rPr lang="zh-CN" altLang="en-US" sz="4000" b="1" dirty="0">
                <a:solidFill>
                  <a:srgbClr val="3D50FC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</a:br>
            <a:r>
              <a:rPr lang="zh-CN" altLang="en-US" sz="4000" b="1" dirty="0">
                <a:solidFill>
                  <a:srgbClr val="3D50FC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简介：将价格作为信息信号，计算价格处在的周期的位置，作为选择时的依据。</a:t>
            </a:r>
            <a:endParaRPr lang="en-US" altLang="zh-CN" sz="4000" b="1" dirty="0">
              <a:solidFill>
                <a:srgbClr val="3D50FC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endParaRPr lang="en-US" altLang="zh-CN" sz="4400" b="1" dirty="0">
              <a:solidFill>
                <a:srgbClr val="3D50FC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3368033" y="2457450"/>
            <a:ext cx="97287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6000" b="1" dirty="0">
                <a:solidFill>
                  <a:srgbClr val="3D50FC"/>
                </a:solidFill>
              </a:rPr>
              <a:t>希尔伯特变换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13368033" y="3673048"/>
            <a:ext cx="9728742" cy="8309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/>
              <a:t>希尔伯特变换</a:t>
            </a:r>
            <a:r>
              <a:rPr kumimoji="1" lang="en-US" altLang="zh-CN" sz="4800" dirty="0"/>
              <a:t>-</a:t>
            </a:r>
            <a:r>
              <a:rPr kumimoji="1" lang="zh-CN" altLang="en-US" sz="4800" dirty="0"/>
              <a:t>主周期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13368033" y="5014793"/>
            <a:ext cx="9728742" cy="83099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/>
              <a:t>希尔伯特变换</a:t>
            </a:r>
            <a:r>
              <a:rPr kumimoji="1" lang="en-US" altLang="zh-CN" sz="4800" dirty="0"/>
              <a:t>-</a:t>
            </a:r>
            <a:r>
              <a:rPr kumimoji="1" lang="zh-CN" altLang="en-US" sz="4800" dirty="0"/>
              <a:t>主阶段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13368033" y="6456149"/>
            <a:ext cx="9728742" cy="8309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/>
              <a:t>希尔伯特变换</a:t>
            </a:r>
            <a:r>
              <a:rPr kumimoji="1" lang="en-US" altLang="zh-CN" sz="4800" dirty="0"/>
              <a:t>-</a:t>
            </a:r>
            <a:r>
              <a:rPr kumimoji="1" lang="zh-CN" altLang="en-US" sz="4800" dirty="0"/>
              <a:t>相成分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13368033" y="7797894"/>
            <a:ext cx="9728742" cy="83099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/>
              <a:t>希尔伯特变换</a:t>
            </a:r>
            <a:r>
              <a:rPr kumimoji="1" lang="en-US" altLang="zh-CN" sz="4800" dirty="0"/>
              <a:t>-</a:t>
            </a:r>
            <a:r>
              <a:rPr kumimoji="1" lang="zh-CN" altLang="en-US" sz="4800" dirty="0"/>
              <a:t>正弦波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13368033" y="9211956"/>
            <a:ext cx="9728742" cy="8309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/>
              <a:t>希尔伯特变换</a:t>
            </a:r>
            <a:r>
              <a:rPr kumimoji="1" lang="en-US" altLang="zh-CN" sz="4800" dirty="0"/>
              <a:t>-</a:t>
            </a:r>
            <a:r>
              <a:rPr kumimoji="1" lang="zh-CN" altLang="en-US" sz="4800" dirty="0"/>
              <a:t>趋势与周期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1" name="image 60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602" name="image 60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0" y="28575"/>
            <a:ext cx="24383997" cy="13716001"/>
          </a:xfrm>
          <a:prstGeom prst="rect">
            <a:avLst/>
          </a:prstGeom>
        </p:spPr>
      </p:pic>
      <p:pic>
        <p:nvPicPr>
          <p:cNvPr id="603" name="image 603"/>
          <p:cNvPicPr>
            <a:picLocks noChangeAspect="1"/>
          </p:cNvPicPr>
          <p:nvPr/>
        </p:nvPicPr>
        <p:blipFill>
          <a:blip r:embed="rId4">
            <a:alphaModFix amt="60000"/>
          </a:blip>
          <a:srcRect/>
          <a:stretch>
            <a:fillRect/>
          </a:stretch>
        </p:blipFill>
        <p:spPr>
          <a:xfrm>
            <a:off x="2980092" y="2500350"/>
            <a:ext cx="18423812" cy="7296793"/>
          </a:xfrm>
          <a:prstGeom prst="rect">
            <a:avLst/>
          </a:prstGeom>
        </p:spPr>
      </p:pic>
      <p:pic>
        <p:nvPicPr>
          <p:cNvPr id="604" name="image 604"/>
          <p:cNvPicPr>
            <a:picLocks noChangeAspect="1"/>
          </p:cNvPicPr>
          <p:nvPr/>
        </p:nvPicPr>
        <p:blipFill>
          <a:blip r:embed="rId5">
            <a:alphaModFix amt="60000"/>
          </a:blip>
          <a:srcRect/>
          <a:stretch>
            <a:fillRect/>
          </a:stretch>
        </p:blipFill>
        <p:spPr>
          <a:xfrm>
            <a:off x="2413452" y="10665859"/>
            <a:ext cx="18219191" cy="2164144"/>
          </a:xfrm>
          <a:prstGeom prst="rect">
            <a:avLst/>
          </a:prstGeom>
        </p:spPr>
      </p:pic>
      <p:sp>
        <p:nvSpPr>
          <p:cNvPr id="606" name="Object 606"/>
          <p:cNvSpPr txBox="1"/>
          <p:nvPr/>
        </p:nvSpPr>
        <p:spPr>
          <a:xfrm>
            <a:off x="2717350" y="10758450"/>
            <a:ext cx="17599475" cy="9144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endParaRPr lang="en-US" altLang="zh-CN" sz="4000" b="1" dirty="0">
              <a:solidFill>
                <a:srgbClr val="3D50FC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 sz="4000" b="1" dirty="0">
                <a:solidFill>
                  <a:srgbClr val="3D50FC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经分析发现：股票价格在不同时间的走势曲线通常呈现众多形态，不同形态分别代表了不同的模式，从而呈现不同的意义。</a:t>
            </a:r>
          </a:p>
          <a:p>
            <a:br>
              <a:rPr lang="zh-CN" altLang="en-US" sz="4000" b="1" dirty="0">
                <a:solidFill>
                  <a:srgbClr val="3D50FC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</a:br>
            <a:endParaRPr lang="zh-CN" altLang="en-US" sz="4000" b="1" i="0" dirty="0">
              <a:solidFill>
                <a:srgbClr val="3D50FC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grpSp>
        <p:nvGrpSpPr>
          <p:cNvPr id="607" name="组合 607"/>
          <p:cNvGrpSpPr/>
          <p:nvPr/>
        </p:nvGrpSpPr>
        <p:grpSpPr>
          <a:xfrm>
            <a:off x="1879600" y="1130300"/>
            <a:ext cx="508000" cy="965200"/>
            <a:chOff x="1879600" y="1130300"/>
            <a:chExt cx="508000" cy="965200"/>
          </a:xfrm>
        </p:grpSpPr>
        <p:pic>
          <p:nvPicPr>
            <p:cNvPr id="608" name="image 608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879600" y="1130300"/>
              <a:ext cx="508000" cy="508000"/>
            </a:xfrm>
            <a:prstGeom prst="rect">
              <a:avLst/>
            </a:prstGeom>
          </p:spPr>
        </p:pic>
        <p:pic>
          <p:nvPicPr>
            <p:cNvPr id="609" name="image 609"/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>
            <a:xfrm>
              <a:off x="1879600" y="1828800"/>
              <a:ext cx="508000" cy="266700"/>
            </a:xfrm>
            <a:prstGeom prst="rect">
              <a:avLst/>
            </a:prstGeom>
          </p:spPr>
        </p:pic>
      </p:grpSp>
      <p:sp>
        <p:nvSpPr>
          <p:cNvPr id="19" name="Object 606"/>
          <p:cNvSpPr txBox="1"/>
          <p:nvPr/>
        </p:nvSpPr>
        <p:spPr>
          <a:xfrm>
            <a:off x="2859489" y="1193800"/>
            <a:ext cx="11502799" cy="9144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r>
              <a:rPr lang="zh-CN" altLang="en-US" sz="6000" b="0" i="0" dirty="0">
                <a:solidFill>
                  <a:srgbClr val="3D50FC"/>
                </a:solidFill>
                <a:latin typeface="OPPOSans-B" panose="00020600040101010101"/>
                <a:ea typeface="OPPOSans-B" panose="00020600040101010101"/>
              </a:rPr>
              <a:t>股市特定规律形态分析</a:t>
            </a:r>
          </a:p>
          <a:p>
            <a:pPr algn="l">
              <a:lnSpc>
                <a:spcPct val="100000"/>
              </a:lnSpc>
            </a:pP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13452" y="2598589"/>
            <a:ext cx="7411937" cy="7590704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1001375" y="2693172"/>
            <a:ext cx="998039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600" b="1" dirty="0">
                <a:solidFill>
                  <a:srgbClr val="3D50FC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这里用到的模式有六十多种，包括：两只乌鸦、三线打击、南方三星、舍子线、大敌当前、乌云压顶、上吊线、长脚十字、十字星星</a:t>
            </a:r>
            <a:r>
              <a:rPr kumimoji="1" lang="en-US" altLang="zh-CN" sz="3600" b="1" dirty="0">
                <a:solidFill>
                  <a:srgbClr val="3D50FC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……</a:t>
            </a:r>
            <a:endParaRPr kumimoji="1" lang="zh-CN" altLang="en-US" sz="3600" b="1" dirty="0">
              <a:solidFill>
                <a:srgbClr val="3D50FC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968036" y="4811421"/>
            <a:ext cx="10013737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rgbClr val="3D50FC"/>
                </a:solidFill>
                <a:latin typeface="FangSong" panose="02010609060101010101" pitchFamily="49" charset="-122"/>
                <a:ea typeface="FangSong" panose="02010609060101010101" pitchFamily="49" charset="-122"/>
              </a:rPr>
              <a:t>两只乌鸦形态的出现代表着市场上多方力量的消退。此时市场上出现了连续两个的高开走低，就会使得市场上多方的力量不足以支撑这种局面，所以在第三天的时候，价格开始向下回落，并且在第一天的白色蜡烛线的实体之内收盘，使得市场上因为第一天形成的上涨的缺口被消除。并且在第三天的时候，下跌的价格越低的话，说明后期市场下跌的可能性也就越大。总的来说，这就是股票暴跌的前兆。</a:t>
            </a:r>
            <a:endParaRPr kumimoji="1" lang="zh-CN" altLang="en-US" sz="3600" b="1" dirty="0">
              <a:solidFill>
                <a:srgbClr val="3D50FC"/>
              </a:solidFill>
              <a:latin typeface="FangSong" panose="02010609060101010101" pitchFamily="49" charset="-122"/>
              <a:ea typeface="FangSong" panose="02010609060101010101" pitchFamily="49" charset="-122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image 201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202" name="image 202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0" y="0"/>
            <a:ext cx="24383997" cy="13716001"/>
          </a:xfrm>
          <a:prstGeom prst="rect">
            <a:avLst/>
          </a:prstGeom>
        </p:spPr>
      </p:pic>
      <p:pic>
        <p:nvPicPr>
          <p:cNvPr id="206" name="image 206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20624800" y="12331700"/>
            <a:ext cx="952500" cy="279400"/>
          </a:xfrm>
          <a:prstGeom prst="rect">
            <a:avLst/>
          </a:prstGeom>
        </p:spPr>
      </p:pic>
      <p:grpSp>
        <p:nvGrpSpPr>
          <p:cNvPr id="209" name="组合 209"/>
          <p:cNvGrpSpPr/>
          <p:nvPr/>
        </p:nvGrpSpPr>
        <p:grpSpPr>
          <a:xfrm>
            <a:off x="1879600" y="1130300"/>
            <a:ext cx="508000" cy="965200"/>
            <a:chOff x="1879600" y="1130300"/>
            <a:chExt cx="508000" cy="965200"/>
          </a:xfrm>
        </p:grpSpPr>
        <p:pic>
          <p:nvPicPr>
            <p:cNvPr id="2010" name="image 2010"/>
            <p:cNvPicPr>
              <a:picLocks noChangeAspect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>
            <a:xfrm>
              <a:off x="1879600" y="1130300"/>
              <a:ext cx="508000" cy="508000"/>
            </a:xfrm>
            <a:prstGeom prst="rect">
              <a:avLst/>
            </a:prstGeom>
          </p:spPr>
        </p:pic>
        <p:pic>
          <p:nvPicPr>
            <p:cNvPr id="2011" name="image 2011"/>
            <p:cNvPicPr>
              <a:picLocks noChangeAspect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>
            <a:xfrm>
              <a:off x="1879600" y="1828800"/>
              <a:ext cx="508000" cy="266700"/>
            </a:xfrm>
            <a:prstGeom prst="rect">
              <a:avLst/>
            </a:prstGeom>
          </p:spPr>
        </p:pic>
      </p:grpSp>
      <p:sp>
        <p:nvSpPr>
          <p:cNvPr id="7" name="文本框 6"/>
          <p:cNvSpPr txBox="1"/>
          <p:nvPr>
            <p:custDataLst>
              <p:tags r:id="rId1"/>
            </p:custDataLst>
          </p:nvPr>
        </p:nvSpPr>
        <p:spPr>
          <a:xfrm>
            <a:off x="9241790" y="4519930"/>
            <a:ext cx="5526405" cy="1014095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  <a:scene3d>
              <a:camera prst="orthographicFront"/>
              <a:lightRig rig="threePt" dir="t">
                <a:rot lat="0" lon="0" rev="0"/>
              </a:lightRig>
            </a:scene3d>
            <a:sp3d contourW="12700"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7200" i="0" spc="200" baseline="0" noProof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第四章节</a:t>
            </a:r>
          </a:p>
        </p:txBody>
      </p:sp>
      <p:cxnSp>
        <p:nvCxnSpPr>
          <p:cNvPr id="9" name="直接连接符 8"/>
          <p:cNvCxnSpPr/>
          <p:nvPr>
            <p:custDataLst>
              <p:tags r:id="rId2"/>
            </p:custDataLst>
          </p:nvPr>
        </p:nvCxnSpPr>
        <p:spPr>
          <a:xfrm>
            <a:off x="7357745" y="4893627"/>
            <a:ext cx="755015" cy="0"/>
          </a:xfrm>
          <a:prstGeom prst="line">
            <a:avLst/>
          </a:prstGeom>
          <a:noFill/>
          <a:ln w="6350" cap="flat" cmpd="sng" algn="ctr">
            <a:solidFill>
              <a:schemeClr val="accent1"/>
            </a:solidFill>
            <a:prstDash val="solid"/>
            <a:miter lim="800000"/>
          </a:ln>
          <a:effectLst/>
        </p:spPr>
      </p:cxnSp>
      <p:cxnSp>
        <p:nvCxnSpPr>
          <p:cNvPr id="10" name="直接连接符 9"/>
          <p:cNvCxnSpPr/>
          <p:nvPr>
            <p:custDataLst>
              <p:tags r:id="rId3"/>
            </p:custDataLst>
          </p:nvPr>
        </p:nvCxnSpPr>
        <p:spPr>
          <a:xfrm>
            <a:off x="15631795" y="4893627"/>
            <a:ext cx="755015" cy="0"/>
          </a:xfrm>
          <a:prstGeom prst="line">
            <a:avLst/>
          </a:prstGeom>
          <a:noFill/>
          <a:ln w="6350" cap="flat" cmpd="sng" algn="ctr">
            <a:solidFill>
              <a:schemeClr val="accent1"/>
            </a:solidFill>
            <a:prstDash val="solid"/>
            <a:miter lim="800000"/>
          </a:ln>
          <a:effectLst/>
        </p:spPr>
      </p:cxnSp>
      <p:sp>
        <p:nvSpPr>
          <p:cNvPr id="6" name="标题 5"/>
          <p:cNvSpPr>
            <a:spLocks noGrp="1"/>
          </p:cNvSpPr>
          <p:nvPr>
            <p:custDataLst>
              <p:tags r:id="rId4"/>
            </p:custDataLst>
          </p:nvPr>
        </p:nvSpPr>
        <p:spPr>
          <a:xfrm>
            <a:off x="7231380" y="5640705"/>
            <a:ext cx="9668510" cy="1768475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4800" b="0" u="none" strike="noStrike" kern="1200" cap="none" spc="200" normalizeH="0" baseline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6000"/>
              <a:t>模型分析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1" name="image 60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602" name="image 60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0" y="0"/>
            <a:ext cx="24383997" cy="13716001"/>
          </a:xfrm>
          <a:prstGeom prst="rect">
            <a:avLst/>
          </a:prstGeom>
        </p:spPr>
      </p:pic>
      <p:pic>
        <p:nvPicPr>
          <p:cNvPr id="603" name="image 603"/>
          <p:cNvPicPr>
            <a:picLocks noChangeAspect="1"/>
          </p:cNvPicPr>
          <p:nvPr/>
        </p:nvPicPr>
        <p:blipFill>
          <a:blip r:embed="rId4">
            <a:alphaModFix amt="60000"/>
          </a:blip>
          <a:srcRect/>
          <a:stretch>
            <a:fillRect/>
          </a:stretch>
        </p:blipFill>
        <p:spPr>
          <a:xfrm>
            <a:off x="685801" y="2500350"/>
            <a:ext cx="22745700" cy="10682250"/>
          </a:xfrm>
          <a:prstGeom prst="rect">
            <a:avLst/>
          </a:prstGeom>
        </p:spPr>
      </p:pic>
      <p:sp>
        <p:nvSpPr>
          <p:cNvPr id="606" name="Object 606"/>
          <p:cNvSpPr txBox="1"/>
          <p:nvPr/>
        </p:nvSpPr>
        <p:spPr>
          <a:xfrm>
            <a:off x="3990525" y="10769401"/>
            <a:ext cx="17221058" cy="9144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endParaRPr lang="zh-CN" altLang="en-US" sz="4000" b="0" i="0" dirty="0">
              <a:solidFill>
                <a:srgbClr val="3D50FC"/>
              </a:solidFill>
              <a:latin typeface="OPPOSans-B" panose="00020600040101010101"/>
              <a:ea typeface="OPPOSans-B" panose="00020600040101010101"/>
            </a:endParaRPr>
          </a:p>
          <a:p>
            <a:pPr algn="l">
              <a:lnSpc>
                <a:spcPct val="100000"/>
              </a:lnSpc>
            </a:pPr>
            <a:endParaRPr lang="zh-CN" altLang="en-US" dirty="0"/>
          </a:p>
        </p:txBody>
      </p:sp>
      <p:grpSp>
        <p:nvGrpSpPr>
          <p:cNvPr id="607" name="组合 607"/>
          <p:cNvGrpSpPr/>
          <p:nvPr/>
        </p:nvGrpSpPr>
        <p:grpSpPr>
          <a:xfrm>
            <a:off x="1879600" y="1130300"/>
            <a:ext cx="508000" cy="965200"/>
            <a:chOff x="1879600" y="1130300"/>
            <a:chExt cx="508000" cy="965200"/>
          </a:xfrm>
        </p:grpSpPr>
        <p:pic>
          <p:nvPicPr>
            <p:cNvPr id="608" name="image 608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1879600" y="1130300"/>
              <a:ext cx="508000" cy="508000"/>
            </a:xfrm>
            <a:prstGeom prst="rect">
              <a:avLst/>
            </a:prstGeom>
          </p:spPr>
        </p:pic>
        <p:pic>
          <p:nvPicPr>
            <p:cNvPr id="609" name="image 609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879600" y="1828800"/>
              <a:ext cx="508000" cy="266700"/>
            </a:xfrm>
            <a:prstGeom prst="rect">
              <a:avLst/>
            </a:prstGeom>
          </p:spPr>
        </p:pic>
      </p:grpSp>
      <p:pic>
        <p:nvPicPr>
          <p:cNvPr id="6015" name="image 6015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3457527" y="10682525"/>
            <a:ext cx="154582" cy="154582"/>
          </a:xfrm>
          <a:prstGeom prst="rect">
            <a:avLst/>
          </a:prstGeom>
        </p:spPr>
      </p:pic>
      <p:sp>
        <p:nvSpPr>
          <p:cNvPr id="19" name="Object 606"/>
          <p:cNvSpPr txBox="1"/>
          <p:nvPr/>
        </p:nvSpPr>
        <p:spPr>
          <a:xfrm>
            <a:off x="2859489" y="1193800"/>
            <a:ext cx="11502799" cy="9144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sz="6000" dirty="0">
                <a:solidFill>
                  <a:srgbClr val="3D50FC"/>
                </a:solidFill>
                <a:latin typeface="OPPOSans-B" panose="00020600040101010101"/>
                <a:ea typeface="OPPOSans-B" panose="00020600040101010101"/>
              </a:rPr>
              <a:t>预测</a:t>
            </a:r>
            <a:r>
              <a:rPr lang="en-US" altLang="zh-CN" sz="6000" dirty="0">
                <a:solidFill>
                  <a:srgbClr val="3D50FC"/>
                </a:solidFill>
                <a:latin typeface="OPPOSans-B" panose="00020600040101010101"/>
                <a:ea typeface="OPPOSans-B" panose="00020600040101010101"/>
              </a:rPr>
              <a:t>close</a:t>
            </a:r>
            <a:r>
              <a:rPr lang="zh-CN" altLang="en-US" sz="6000" dirty="0">
                <a:solidFill>
                  <a:srgbClr val="3D50FC"/>
                </a:solidFill>
                <a:latin typeface="OPPOSans-B" panose="00020600040101010101"/>
                <a:ea typeface="OPPOSans-B" panose="00020600040101010101"/>
              </a:rPr>
              <a:t>收盘价格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295400" y="2933700"/>
            <a:ext cx="18183676" cy="94179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b="1" dirty="0"/>
              <a:t>原理</a:t>
            </a:r>
            <a:r>
              <a:rPr lang="zh-CN" altLang="en-US" sz="5400" dirty="0"/>
              <a:t>：</a:t>
            </a:r>
            <a:endParaRPr lang="en-US" altLang="zh-CN" sz="5400" dirty="0"/>
          </a:p>
          <a:p>
            <a:r>
              <a:rPr lang="en-US" altLang="zh-CN" sz="5400" dirty="0"/>
              <a:t>		</a:t>
            </a:r>
            <a:r>
              <a:rPr lang="zh-CN" altLang="en-US" sz="5400" dirty="0"/>
              <a:t>通过对原始数据进行训练来尽量拟合</a:t>
            </a:r>
            <a:r>
              <a:rPr lang="en-US" altLang="zh-CN" sz="5400" dirty="0"/>
              <a:t>close</a:t>
            </a:r>
            <a:r>
              <a:rPr lang="zh-CN" altLang="en-US" sz="5400" dirty="0"/>
              <a:t>收盘价格走势，拟合好后的模型应该能够比较好的预测之后的</a:t>
            </a:r>
            <a:r>
              <a:rPr lang="en-US" altLang="zh-CN" sz="5400" dirty="0"/>
              <a:t>close</a:t>
            </a:r>
            <a:r>
              <a:rPr lang="zh-CN" altLang="en-US" sz="5400" dirty="0"/>
              <a:t>收盘价</a:t>
            </a:r>
            <a:endParaRPr lang="en-US" altLang="zh-CN" sz="5400" dirty="0"/>
          </a:p>
          <a:p>
            <a:endParaRPr lang="en-US" altLang="zh-CN" sz="5400" dirty="0"/>
          </a:p>
          <a:p>
            <a:r>
              <a:rPr lang="zh-CN" altLang="en-US" sz="5400" b="1" dirty="0"/>
              <a:t>网络模型</a:t>
            </a:r>
            <a:r>
              <a:rPr lang="zh-CN" altLang="en-US" sz="5400" dirty="0"/>
              <a:t>：</a:t>
            </a:r>
            <a:endParaRPr lang="en-US" altLang="zh-CN" sz="5400" dirty="0"/>
          </a:p>
          <a:p>
            <a:r>
              <a:rPr lang="en-US" altLang="zh-CN" sz="5400" dirty="0"/>
              <a:t>		LSTM</a:t>
            </a:r>
            <a:r>
              <a:rPr lang="zh-CN" altLang="en-US" sz="5400" dirty="0"/>
              <a:t>（遗忘门，输入门和输出门）</a:t>
            </a:r>
            <a:endParaRPr lang="en-US" altLang="zh-CN" sz="5400" dirty="0"/>
          </a:p>
          <a:p>
            <a:r>
              <a:rPr lang="en-US" altLang="zh-CN" sz="5400" dirty="0"/>
              <a:t>		GRU</a:t>
            </a:r>
            <a:r>
              <a:rPr lang="zh-CN" altLang="en-US" sz="5400" dirty="0"/>
              <a:t>（更新门和重置门）</a:t>
            </a:r>
            <a:endParaRPr lang="en-US" altLang="zh-CN" sz="5400" dirty="0"/>
          </a:p>
          <a:p>
            <a:r>
              <a:rPr lang="en-US" altLang="zh-CN" sz="5400" dirty="0"/>
              <a:t>		</a:t>
            </a:r>
            <a:r>
              <a:rPr lang="zh-CN" altLang="en-US" sz="5400" dirty="0"/>
              <a:t>双向</a:t>
            </a:r>
            <a:r>
              <a:rPr lang="en-US" altLang="zh-CN" sz="5400" dirty="0"/>
              <a:t>LSTM</a:t>
            </a:r>
          </a:p>
          <a:p>
            <a:endParaRPr lang="en-US" altLang="zh-CN" sz="4000" dirty="0"/>
          </a:p>
          <a:p>
            <a:endParaRPr lang="en-US" altLang="zh-CN" sz="4000" dirty="0"/>
          </a:p>
          <a:p>
            <a:endParaRPr lang="zh-CN" altLang="en-US" sz="40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971477" y="5903203"/>
            <a:ext cx="9157473" cy="6618997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image 30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302" name="image 30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0" y="0"/>
            <a:ext cx="24383997" cy="13716001"/>
          </a:xfrm>
          <a:prstGeom prst="rect">
            <a:avLst/>
          </a:prstGeom>
        </p:spPr>
      </p:pic>
      <p:pic>
        <p:nvPicPr>
          <p:cNvPr id="303" name="image 303"/>
          <p:cNvPicPr>
            <a:picLocks noChangeAspect="1"/>
          </p:cNvPicPr>
          <p:nvPr/>
        </p:nvPicPr>
        <p:blipFill>
          <a:blip r:embed="rId4">
            <a:alphaModFix amt="60000"/>
          </a:blip>
          <a:srcRect/>
          <a:stretch>
            <a:fillRect/>
          </a:stretch>
        </p:blipFill>
        <p:spPr>
          <a:xfrm>
            <a:off x="1104900" y="2487642"/>
            <a:ext cx="21678900" cy="7612254"/>
          </a:xfrm>
          <a:prstGeom prst="rect">
            <a:avLst/>
          </a:prstGeom>
        </p:spPr>
      </p:pic>
      <p:pic>
        <p:nvPicPr>
          <p:cNvPr id="304" name="image 304"/>
          <p:cNvPicPr>
            <a:picLocks noChangeAspect="1"/>
          </p:cNvPicPr>
          <p:nvPr/>
        </p:nvPicPr>
        <p:blipFill>
          <a:blip r:embed="rId5">
            <a:alphaModFix amt="60000"/>
          </a:blip>
          <a:srcRect/>
          <a:stretch>
            <a:fillRect/>
          </a:stretch>
        </p:blipFill>
        <p:spPr>
          <a:xfrm>
            <a:off x="3388301" y="10417396"/>
            <a:ext cx="18479640" cy="2207623"/>
          </a:xfrm>
          <a:prstGeom prst="rect">
            <a:avLst/>
          </a:prstGeom>
        </p:spPr>
      </p:pic>
      <p:sp>
        <p:nvSpPr>
          <p:cNvPr id="306" name="Object 306"/>
          <p:cNvSpPr txBox="1"/>
          <p:nvPr/>
        </p:nvSpPr>
        <p:spPr>
          <a:xfrm>
            <a:off x="2707089" y="1041400"/>
            <a:ext cx="9891300" cy="9144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sz="6000" dirty="0">
                <a:solidFill>
                  <a:srgbClr val="3D50FC"/>
                </a:solidFill>
                <a:latin typeface="OPPOSans-B" panose="00020600040101010101"/>
                <a:ea typeface="OPPOSans-B" panose="00020600040101010101"/>
              </a:rPr>
              <a:t>数据集的划分</a:t>
            </a:r>
            <a:endParaRPr lang="zh-CN" altLang="en-US" dirty="0"/>
          </a:p>
        </p:txBody>
      </p:sp>
      <p:grpSp>
        <p:nvGrpSpPr>
          <p:cNvPr id="307" name="组合 307"/>
          <p:cNvGrpSpPr/>
          <p:nvPr/>
        </p:nvGrpSpPr>
        <p:grpSpPr>
          <a:xfrm>
            <a:off x="1879600" y="1130300"/>
            <a:ext cx="508000" cy="965200"/>
            <a:chOff x="1879600" y="1130300"/>
            <a:chExt cx="508000" cy="965200"/>
          </a:xfrm>
        </p:grpSpPr>
        <p:pic>
          <p:nvPicPr>
            <p:cNvPr id="308" name="image 308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879600" y="1130300"/>
              <a:ext cx="508000" cy="508000"/>
            </a:xfrm>
            <a:prstGeom prst="rect">
              <a:avLst/>
            </a:prstGeom>
          </p:spPr>
        </p:pic>
        <p:pic>
          <p:nvPicPr>
            <p:cNvPr id="309" name="image 309"/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>
            <a:xfrm>
              <a:off x="1879600" y="1828800"/>
              <a:ext cx="508000" cy="266700"/>
            </a:xfrm>
            <a:prstGeom prst="rect">
              <a:avLst/>
            </a:prstGeom>
          </p:spPr>
        </p:pic>
      </p:grpSp>
      <p:sp>
        <p:nvSpPr>
          <p:cNvPr id="18" name="Object 606"/>
          <p:cNvSpPr txBox="1"/>
          <p:nvPr/>
        </p:nvSpPr>
        <p:spPr>
          <a:xfrm>
            <a:off x="3929280" y="10628731"/>
            <a:ext cx="17599475" cy="1996288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sz="4000" dirty="0">
                <a:solidFill>
                  <a:srgbClr val="3D50FC"/>
                </a:solidFill>
                <a:latin typeface="OPPOSans-B" panose="00020600040101010101"/>
                <a:ea typeface="OPPOSans-B" panose="00020600040101010101"/>
              </a:rPr>
              <a:t>训练集一共有</a:t>
            </a:r>
            <a:r>
              <a:rPr lang="en-US" altLang="zh-CN" sz="4000" dirty="0">
                <a:solidFill>
                  <a:srgbClr val="3D50FC"/>
                </a:solidFill>
                <a:latin typeface="OPPOSans-B" panose="00020600040101010101"/>
                <a:ea typeface="OPPOSans-B" panose="00020600040101010101"/>
              </a:rPr>
              <a:t>2000</a:t>
            </a:r>
            <a:r>
              <a:rPr lang="zh-CN" altLang="en-US" sz="4000" dirty="0">
                <a:solidFill>
                  <a:srgbClr val="3D50FC"/>
                </a:solidFill>
                <a:latin typeface="OPPOSans-B" panose="00020600040101010101"/>
                <a:ea typeface="OPPOSans-B" panose="00020600040101010101"/>
              </a:rPr>
              <a:t>个数据集，图中显示的的是</a:t>
            </a:r>
            <a:r>
              <a:rPr lang="en-US" altLang="zh-CN" sz="4000" dirty="0" err="1">
                <a:solidFill>
                  <a:srgbClr val="3D50FC"/>
                </a:solidFill>
                <a:latin typeface="OPPOSans-B" panose="00020600040101010101"/>
                <a:ea typeface="OPPOSans-B" panose="00020600040101010101"/>
              </a:rPr>
              <a:t>pre_close</a:t>
            </a:r>
            <a:r>
              <a:rPr lang="zh-CN" altLang="en-US" sz="4000" dirty="0">
                <a:solidFill>
                  <a:srgbClr val="3D50FC"/>
                </a:solidFill>
                <a:latin typeface="OPPOSans-B" panose="00020600040101010101"/>
                <a:ea typeface="OPPOSans-B" panose="00020600040101010101"/>
              </a:rPr>
              <a:t>列的数据，训练数据是源数据中去掉前三列的后</a:t>
            </a:r>
            <a:r>
              <a:rPr lang="en-US" altLang="zh-CN" sz="4000" dirty="0">
                <a:solidFill>
                  <a:srgbClr val="3D50FC"/>
                </a:solidFill>
                <a:latin typeface="OPPOSans-B" panose="00020600040101010101"/>
                <a:ea typeface="OPPOSans-B" panose="00020600040101010101"/>
              </a:rPr>
              <a:t>4</a:t>
            </a:r>
            <a:r>
              <a:rPr lang="zh-CN" altLang="en-US" sz="4000" dirty="0">
                <a:solidFill>
                  <a:srgbClr val="3D50FC"/>
                </a:solidFill>
                <a:latin typeface="OPPOSans-B" panose="00020600040101010101"/>
                <a:ea typeface="OPPOSans-B" panose="00020600040101010101"/>
              </a:rPr>
              <a:t>列数据，标签为</a:t>
            </a:r>
            <a:r>
              <a:rPr lang="en-US" altLang="zh-CN" sz="4000" dirty="0">
                <a:solidFill>
                  <a:srgbClr val="3D50FC"/>
                </a:solidFill>
                <a:latin typeface="OPPOSans-B" panose="00020600040101010101"/>
                <a:ea typeface="OPPOSans-B" panose="00020600040101010101"/>
              </a:rPr>
              <a:t>close</a:t>
            </a:r>
            <a:r>
              <a:rPr lang="zh-CN" altLang="en-US" sz="4000" dirty="0">
                <a:solidFill>
                  <a:srgbClr val="3D50FC"/>
                </a:solidFill>
                <a:latin typeface="OPPOSans-B" panose="00020600040101010101"/>
                <a:ea typeface="OPPOSans-B" panose="00020600040101010101"/>
              </a:rPr>
              <a:t>数据。</a:t>
            </a:r>
            <a:endParaRPr lang="zh-CN" altLang="en-US" sz="4000" b="0" i="0" dirty="0">
              <a:solidFill>
                <a:srgbClr val="3D50FC"/>
              </a:solidFill>
              <a:latin typeface="OPPOSans-B" panose="00020600040101010101"/>
              <a:ea typeface="OPPOSans-B" panose="00020600040101010101"/>
            </a:endParaRPr>
          </a:p>
        </p:txBody>
      </p:sp>
      <p:pic>
        <p:nvPicPr>
          <p:cNvPr id="21" name="image 2015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3656958" y="10652213"/>
            <a:ext cx="208620" cy="2086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7579" y="2273300"/>
            <a:ext cx="13208427" cy="688894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69ABBF88-DEFE-409D-BD5C-203BB3DCCF9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859101" y="2184990"/>
            <a:ext cx="9928974" cy="761225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08B3250-6437-4B4A-B15F-E2FF0F8E5A2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27579" y="9373579"/>
            <a:ext cx="12924652" cy="726317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image 30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302" name="image 30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0" y="0"/>
            <a:ext cx="24383997" cy="13716001"/>
          </a:xfrm>
          <a:prstGeom prst="rect">
            <a:avLst/>
          </a:prstGeom>
        </p:spPr>
      </p:pic>
      <p:pic>
        <p:nvPicPr>
          <p:cNvPr id="303" name="image 303"/>
          <p:cNvPicPr>
            <a:picLocks noChangeAspect="1"/>
          </p:cNvPicPr>
          <p:nvPr/>
        </p:nvPicPr>
        <p:blipFill>
          <a:blip r:embed="rId4">
            <a:alphaModFix amt="60000"/>
          </a:blip>
          <a:srcRect/>
          <a:stretch>
            <a:fillRect/>
          </a:stretch>
        </p:blipFill>
        <p:spPr>
          <a:xfrm>
            <a:off x="1104900" y="2487642"/>
            <a:ext cx="22460880" cy="7612254"/>
          </a:xfrm>
          <a:prstGeom prst="rect">
            <a:avLst/>
          </a:prstGeom>
        </p:spPr>
      </p:pic>
      <p:pic>
        <p:nvPicPr>
          <p:cNvPr id="304" name="image 304"/>
          <p:cNvPicPr>
            <a:picLocks noChangeAspect="1"/>
          </p:cNvPicPr>
          <p:nvPr/>
        </p:nvPicPr>
        <p:blipFill>
          <a:blip r:embed="rId5">
            <a:alphaModFix amt="60000"/>
          </a:blip>
          <a:srcRect/>
          <a:stretch>
            <a:fillRect/>
          </a:stretch>
        </p:blipFill>
        <p:spPr>
          <a:xfrm>
            <a:off x="1104900" y="10099896"/>
            <a:ext cx="22326600" cy="2968403"/>
          </a:xfrm>
          <a:prstGeom prst="rect">
            <a:avLst/>
          </a:prstGeom>
        </p:spPr>
      </p:pic>
      <p:sp>
        <p:nvSpPr>
          <p:cNvPr id="306" name="Object 306"/>
          <p:cNvSpPr txBox="1"/>
          <p:nvPr/>
        </p:nvSpPr>
        <p:spPr>
          <a:xfrm>
            <a:off x="2707089" y="1041400"/>
            <a:ext cx="9891300" cy="9144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en-US" altLang="zh-CN" sz="6000" dirty="0">
                <a:solidFill>
                  <a:srgbClr val="3D50FC"/>
                </a:solidFill>
                <a:latin typeface="OPPOSans-B" panose="00020600040101010101"/>
                <a:ea typeface="OPPOSans-B" panose="00020600040101010101"/>
              </a:rPr>
              <a:t>LSTM</a:t>
            </a:r>
            <a:r>
              <a:rPr lang="zh-CN" altLang="en-US" sz="6000" dirty="0">
                <a:solidFill>
                  <a:srgbClr val="3D50FC"/>
                </a:solidFill>
                <a:latin typeface="OPPOSans-B" panose="00020600040101010101"/>
                <a:ea typeface="OPPOSans-B" panose="00020600040101010101"/>
              </a:rPr>
              <a:t>训练代码及结果</a:t>
            </a:r>
            <a:endParaRPr lang="zh-CN" altLang="en-US" dirty="0"/>
          </a:p>
        </p:txBody>
      </p:sp>
      <p:grpSp>
        <p:nvGrpSpPr>
          <p:cNvPr id="307" name="组合 307"/>
          <p:cNvGrpSpPr/>
          <p:nvPr/>
        </p:nvGrpSpPr>
        <p:grpSpPr>
          <a:xfrm>
            <a:off x="1879600" y="1130300"/>
            <a:ext cx="508000" cy="965200"/>
            <a:chOff x="1879600" y="1130300"/>
            <a:chExt cx="508000" cy="965200"/>
          </a:xfrm>
        </p:grpSpPr>
        <p:pic>
          <p:nvPicPr>
            <p:cNvPr id="308" name="image 308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879600" y="1130300"/>
              <a:ext cx="508000" cy="508000"/>
            </a:xfrm>
            <a:prstGeom prst="rect">
              <a:avLst/>
            </a:prstGeom>
          </p:spPr>
        </p:pic>
        <p:pic>
          <p:nvPicPr>
            <p:cNvPr id="309" name="image 309"/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>
            <a:xfrm>
              <a:off x="1879600" y="1828800"/>
              <a:ext cx="508000" cy="266700"/>
            </a:xfrm>
            <a:prstGeom prst="rect">
              <a:avLst/>
            </a:prstGeom>
          </p:spPr>
        </p:pic>
      </p:grpSp>
      <p:sp>
        <p:nvSpPr>
          <p:cNvPr id="18" name="Object 606"/>
          <p:cNvSpPr txBox="1"/>
          <p:nvPr/>
        </p:nvSpPr>
        <p:spPr>
          <a:xfrm>
            <a:off x="3929280" y="10628731"/>
            <a:ext cx="17599475" cy="1996288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endParaRPr lang="zh-CN" altLang="en-US" sz="4000" b="0" i="0" dirty="0">
              <a:solidFill>
                <a:srgbClr val="3D50FC"/>
              </a:solidFill>
              <a:latin typeface="OPPOSans-B" panose="00020600040101010101"/>
              <a:ea typeface="OPPOSans-B" panose="00020600040101010101"/>
            </a:endParaRPr>
          </a:p>
        </p:txBody>
      </p:sp>
      <p:pic>
        <p:nvPicPr>
          <p:cNvPr id="21" name="image 2015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3656958" y="10652213"/>
            <a:ext cx="208620" cy="20862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CF0AAAA9-B3D3-4494-90D4-F157FCA486B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89185" y="2768600"/>
            <a:ext cx="20011292" cy="661806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279E4D4-9466-44E1-BCBB-E881CEA7FBE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0687" y="10439209"/>
            <a:ext cx="11400621" cy="185552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2F0D24A-46C0-4916-8F05-DD1F8BC14ADD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5031"/>
          <a:stretch/>
        </p:blipFill>
        <p:spPr>
          <a:xfrm>
            <a:off x="12075459" y="10439209"/>
            <a:ext cx="11772643" cy="1855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1659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image 30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302" name="image 30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0" y="0"/>
            <a:ext cx="24383997" cy="13716001"/>
          </a:xfrm>
          <a:prstGeom prst="rect">
            <a:avLst/>
          </a:prstGeom>
        </p:spPr>
      </p:pic>
      <p:pic>
        <p:nvPicPr>
          <p:cNvPr id="303" name="image 303"/>
          <p:cNvPicPr>
            <a:picLocks noChangeAspect="1"/>
          </p:cNvPicPr>
          <p:nvPr/>
        </p:nvPicPr>
        <p:blipFill>
          <a:blip r:embed="rId4">
            <a:alphaModFix amt="60000"/>
          </a:blip>
          <a:srcRect/>
          <a:stretch>
            <a:fillRect/>
          </a:stretch>
        </p:blipFill>
        <p:spPr>
          <a:xfrm>
            <a:off x="1104900" y="2487642"/>
            <a:ext cx="21678900" cy="7612254"/>
          </a:xfrm>
          <a:prstGeom prst="rect">
            <a:avLst/>
          </a:prstGeom>
        </p:spPr>
      </p:pic>
      <p:pic>
        <p:nvPicPr>
          <p:cNvPr id="304" name="image 304"/>
          <p:cNvPicPr>
            <a:picLocks noChangeAspect="1"/>
          </p:cNvPicPr>
          <p:nvPr/>
        </p:nvPicPr>
        <p:blipFill>
          <a:blip r:embed="rId5">
            <a:alphaModFix amt="60000"/>
          </a:blip>
          <a:srcRect/>
          <a:stretch>
            <a:fillRect/>
          </a:stretch>
        </p:blipFill>
        <p:spPr>
          <a:xfrm>
            <a:off x="1104900" y="10858500"/>
            <a:ext cx="22326600" cy="2209799"/>
          </a:xfrm>
          <a:prstGeom prst="rect">
            <a:avLst/>
          </a:prstGeom>
        </p:spPr>
      </p:pic>
      <p:sp>
        <p:nvSpPr>
          <p:cNvPr id="306" name="Object 306"/>
          <p:cNvSpPr txBox="1"/>
          <p:nvPr/>
        </p:nvSpPr>
        <p:spPr>
          <a:xfrm>
            <a:off x="2707089" y="1041400"/>
            <a:ext cx="9891300" cy="9144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en-US" altLang="zh-CN" sz="6000" dirty="0">
                <a:solidFill>
                  <a:srgbClr val="3D50FC"/>
                </a:solidFill>
                <a:latin typeface="OPPOSans-B" panose="00020600040101010101"/>
                <a:ea typeface="OPPOSans-B" panose="00020600040101010101"/>
              </a:rPr>
              <a:t>LSTM</a:t>
            </a:r>
            <a:r>
              <a:rPr lang="zh-CN" altLang="en-US" sz="6000" dirty="0">
                <a:solidFill>
                  <a:srgbClr val="3D50FC"/>
                </a:solidFill>
                <a:latin typeface="OPPOSans-B" panose="00020600040101010101"/>
                <a:ea typeface="OPPOSans-B" panose="00020600040101010101"/>
              </a:rPr>
              <a:t>训练代码及结果</a:t>
            </a:r>
            <a:endParaRPr lang="zh-CN" altLang="en-US" dirty="0"/>
          </a:p>
        </p:txBody>
      </p:sp>
      <p:grpSp>
        <p:nvGrpSpPr>
          <p:cNvPr id="307" name="组合 307"/>
          <p:cNvGrpSpPr/>
          <p:nvPr/>
        </p:nvGrpSpPr>
        <p:grpSpPr>
          <a:xfrm>
            <a:off x="1879600" y="1130300"/>
            <a:ext cx="508000" cy="965200"/>
            <a:chOff x="1879600" y="1130300"/>
            <a:chExt cx="508000" cy="965200"/>
          </a:xfrm>
        </p:grpSpPr>
        <p:pic>
          <p:nvPicPr>
            <p:cNvPr id="308" name="image 308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879600" y="1130300"/>
              <a:ext cx="508000" cy="508000"/>
            </a:xfrm>
            <a:prstGeom prst="rect">
              <a:avLst/>
            </a:prstGeom>
          </p:spPr>
        </p:pic>
        <p:pic>
          <p:nvPicPr>
            <p:cNvPr id="309" name="image 309"/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>
            <a:xfrm>
              <a:off x="1879600" y="1828800"/>
              <a:ext cx="508000" cy="266700"/>
            </a:xfrm>
            <a:prstGeom prst="rect">
              <a:avLst/>
            </a:prstGeom>
          </p:spPr>
        </p:pic>
      </p:grpSp>
      <p:sp>
        <p:nvSpPr>
          <p:cNvPr id="18" name="Object 606"/>
          <p:cNvSpPr txBox="1"/>
          <p:nvPr/>
        </p:nvSpPr>
        <p:spPr>
          <a:xfrm>
            <a:off x="3929280" y="10628731"/>
            <a:ext cx="17599475" cy="1996288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endParaRPr lang="zh-CN" altLang="en-US" sz="4000" b="0" i="0" dirty="0">
              <a:solidFill>
                <a:srgbClr val="3D50FC"/>
              </a:solidFill>
              <a:latin typeface="OPPOSans-B" panose="00020600040101010101"/>
              <a:ea typeface="OPPOSans-B" panose="00020600040101010101"/>
            </a:endParaRPr>
          </a:p>
        </p:txBody>
      </p:sp>
      <p:pic>
        <p:nvPicPr>
          <p:cNvPr id="21" name="image 2015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3656958" y="10652213"/>
            <a:ext cx="208620" cy="20862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00200" y="2857500"/>
            <a:ext cx="20046035" cy="220980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79600" y="5170517"/>
            <a:ext cx="11836400" cy="5458213"/>
          </a:xfrm>
          <a:prstGeom prst="rect">
            <a:avLst/>
          </a:prstGeom>
        </p:spPr>
      </p:pic>
      <p:sp>
        <p:nvSpPr>
          <p:cNvPr id="30" name="Object 606"/>
          <p:cNvSpPr txBox="1"/>
          <p:nvPr/>
        </p:nvSpPr>
        <p:spPr>
          <a:xfrm>
            <a:off x="2387600" y="10781131"/>
            <a:ext cx="19293555" cy="1996288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sz="4000" b="0" i="0" dirty="0">
                <a:solidFill>
                  <a:srgbClr val="3D50FC"/>
                </a:solidFill>
                <a:latin typeface="OPPOSans-B" panose="00020600040101010101"/>
                <a:ea typeface="OPPOSans-B" panose="00020600040101010101"/>
              </a:rPr>
              <a:t>上边为</a:t>
            </a:r>
            <a:r>
              <a:rPr lang="en-US" altLang="zh-CN" sz="4000" b="0" i="0" dirty="0">
                <a:solidFill>
                  <a:srgbClr val="3D50FC"/>
                </a:solidFill>
                <a:latin typeface="OPPOSans-B" panose="00020600040101010101"/>
                <a:ea typeface="OPPOSans-B" panose="00020600040101010101"/>
              </a:rPr>
              <a:t>LSTM</a:t>
            </a:r>
            <a:r>
              <a:rPr lang="zh-CN" altLang="en-US" sz="4000" b="0" i="0" dirty="0">
                <a:solidFill>
                  <a:srgbClr val="3D50FC"/>
                </a:solidFill>
                <a:latin typeface="OPPOSans-B" panose="00020600040101010101"/>
                <a:ea typeface="OPPOSans-B" panose="00020600040101010101"/>
              </a:rPr>
              <a:t>预测的代码，模型结构构建好之后用测试集进行预测，下边左图为余下</a:t>
            </a:r>
            <a:r>
              <a:rPr lang="en-US" altLang="zh-CN" sz="4000" b="0" i="0" dirty="0">
                <a:solidFill>
                  <a:srgbClr val="3D50FC"/>
                </a:solidFill>
                <a:latin typeface="OPPOSans-B" panose="00020600040101010101"/>
                <a:ea typeface="OPPOSans-B" panose="00020600040101010101"/>
              </a:rPr>
              <a:t>1750</a:t>
            </a:r>
            <a:r>
              <a:rPr lang="zh-CN" altLang="en-US" sz="4000" b="0" i="0" dirty="0">
                <a:solidFill>
                  <a:srgbClr val="3D50FC"/>
                </a:solidFill>
                <a:latin typeface="OPPOSans-B" panose="00020600040101010101"/>
                <a:ea typeface="OPPOSans-B" panose="00020600040101010101"/>
              </a:rPr>
              <a:t>个样本的预测结果与真实标签的对比图，右图为准确率</a:t>
            </a: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490700" y="5399058"/>
            <a:ext cx="7690958" cy="4011642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image 30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302" name="image 30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0" y="0"/>
            <a:ext cx="24383997" cy="13716001"/>
          </a:xfrm>
          <a:prstGeom prst="rect">
            <a:avLst/>
          </a:prstGeom>
        </p:spPr>
      </p:pic>
      <p:pic>
        <p:nvPicPr>
          <p:cNvPr id="303" name="image 303"/>
          <p:cNvPicPr>
            <a:picLocks noChangeAspect="1"/>
          </p:cNvPicPr>
          <p:nvPr/>
        </p:nvPicPr>
        <p:blipFill>
          <a:blip r:embed="rId4">
            <a:alphaModFix amt="60000"/>
          </a:blip>
          <a:srcRect/>
          <a:stretch>
            <a:fillRect/>
          </a:stretch>
        </p:blipFill>
        <p:spPr>
          <a:xfrm>
            <a:off x="1104900" y="2487642"/>
            <a:ext cx="22460880" cy="7612254"/>
          </a:xfrm>
          <a:prstGeom prst="rect">
            <a:avLst/>
          </a:prstGeom>
        </p:spPr>
      </p:pic>
      <p:pic>
        <p:nvPicPr>
          <p:cNvPr id="304" name="image 304"/>
          <p:cNvPicPr>
            <a:picLocks noChangeAspect="1"/>
          </p:cNvPicPr>
          <p:nvPr/>
        </p:nvPicPr>
        <p:blipFill>
          <a:blip r:embed="rId5">
            <a:alphaModFix amt="60000"/>
          </a:blip>
          <a:srcRect/>
          <a:stretch>
            <a:fillRect/>
          </a:stretch>
        </p:blipFill>
        <p:spPr>
          <a:xfrm>
            <a:off x="1104900" y="10099896"/>
            <a:ext cx="22326600" cy="2968403"/>
          </a:xfrm>
          <a:prstGeom prst="rect">
            <a:avLst/>
          </a:prstGeom>
        </p:spPr>
      </p:pic>
      <p:sp>
        <p:nvSpPr>
          <p:cNvPr id="306" name="Object 306"/>
          <p:cNvSpPr txBox="1"/>
          <p:nvPr/>
        </p:nvSpPr>
        <p:spPr>
          <a:xfrm>
            <a:off x="2707089" y="1041400"/>
            <a:ext cx="9891300" cy="9144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en-US" altLang="zh-CN" sz="6000" dirty="0">
                <a:solidFill>
                  <a:srgbClr val="3D50FC"/>
                </a:solidFill>
                <a:latin typeface="OPPOSans-B" panose="00020600040101010101"/>
                <a:ea typeface="OPPOSans-B" panose="00020600040101010101"/>
              </a:rPr>
              <a:t>GRU</a:t>
            </a:r>
            <a:r>
              <a:rPr lang="zh-CN" altLang="en-US" sz="6000" dirty="0">
                <a:solidFill>
                  <a:srgbClr val="3D50FC"/>
                </a:solidFill>
                <a:latin typeface="OPPOSans-B" panose="00020600040101010101"/>
                <a:ea typeface="OPPOSans-B" panose="00020600040101010101"/>
              </a:rPr>
              <a:t>训练代码及结果</a:t>
            </a:r>
            <a:endParaRPr lang="zh-CN" altLang="en-US" dirty="0"/>
          </a:p>
        </p:txBody>
      </p:sp>
      <p:grpSp>
        <p:nvGrpSpPr>
          <p:cNvPr id="307" name="组合 307"/>
          <p:cNvGrpSpPr/>
          <p:nvPr/>
        </p:nvGrpSpPr>
        <p:grpSpPr>
          <a:xfrm>
            <a:off x="1879600" y="1130300"/>
            <a:ext cx="508000" cy="965200"/>
            <a:chOff x="1879600" y="1130300"/>
            <a:chExt cx="508000" cy="965200"/>
          </a:xfrm>
        </p:grpSpPr>
        <p:pic>
          <p:nvPicPr>
            <p:cNvPr id="308" name="image 308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879600" y="1130300"/>
              <a:ext cx="508000" cy="508000"/>
            </a:xfrm>
            <a:prstGeom prst="rect">
              <a:avLst/>
            </a:prstGeom>
          </p:spPr>
        </p:pic>
        <p:pic>
          <p:nvPicPr>
            <p:cNvPr id="309" name="image 309"/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>
            <a:xfrm>
              <a:off x="1879600" y="1828800"/>
              <a:ext cx="508000" cy="266700"/>
            </a:xfrm>
            <a:prstGeom prst="rect">
              <a:avLst/>
            </a:prstGeom>
          </p:spPr>
        </p:pic>
      </p:grpSp>
      <p:sp>
        <p:nvSpPr>
          <p:cNvPr id="18" name="Object 606"/>
          <p:cNvSpPr txBox="1"/>
          <p:nvPr/>
        </p:nvSpPr>
        <p:spPr>
          <a:xfrm>
            <a:off x="3929280" y="10628731"/>
            <a:ext cx="17599475" cy="1996288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endParaRPr lang="zh-CN" altLang="en-US" sz="4000" b="0" i="0" dirty="0">
              <a:solidFill>
                <a:srgbClr val="3D50FC"/>
              </a:solidFill>
              <a:latin typeface="OPPOSans-B" panose="00020600040101010101"/>
              <a:ea typeface="OPPOSans-B" panose="00020600040101010101"/>
            </a:endParaRPr>
          </a:p>
        </p:txBody>
      </p:sp>
      <p:pic>
        <p:nvPicPr>
          <p:cNvPr id="21" name="image 2015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3656958" y="10652213"/>
            <a:ext cx="208620" cy="20862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04900" y="2609497"/>
            <a:ext cx="21183600" cy="607850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6235" y="10358580"/>
            <a:ext cx="11775765" cy="265246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335340" y="10492038"/>
            <a:ext cx="11600373" cy="265246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image 30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302" name="image 30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0" y="0"/>
            <a:ext cx="24383997" cy="13716001"/>
          </a:xfrm>
          <a:prstGeom prst="rect">
            <a:avLst/>
          </a:prstGeom>
        </p:spPr>
      </p:pic>
      <p:pic>
        <p:nvPicPr>
          <p:cNvPr id="303" name="image 303"/>
          <p:cNvPicPr>
            <a:picLocks noChangeAspect="1"/>
          </p:cNvPicPr>
          <p:nvPr/>
        </p:nvPicPr>
        <p:blipFill>
          <a:blip r:embed="rId4">
            <a:alphaModFix amt="60000"/>
          </a:blip>
          <a:srcRect/>
          <a:stretch>
            <a:fillRect/>
          </a:stretch>
        </p:blipFill>
        <p:spPr>
          <a:xfrm>
            <a:off x="1104900" y="2487642"/>
            <a:ext cx="21678900" cy="7612254"/>
          </a:xfrm>
          <a:prstGeom prst="rect">
            <a:avLst/>
          </a:prstGeom>
        </p:spPr>
      </p:pic>
      <p:pic>
        <p:nvPicPr>
          <p:cNvPr id="304" name="image 304"/>
          <p:cNvPicPr>
            <a:picLocks noChangeAspect="1"/>
          </p:cNvPicPr>
          <p:nvPr/>
        </p:nvPicPr>
        <p:blipFill>
          <a:blip r:embed="rId5">
            <a:alphaModFix amt="60000"/>
          </a:blip>
          <a:srcRect/>
          <a:stretch>
            <a:fillRect/>
          </a:stretch>
        </p:blipFill>
        <p:spPr>
          <a:xfrm>
            <a:off x="1104900" y="10858500"/>
            <a:ext cx="22326600" cy="2209799"/>
          </a:xfrm>
          <a:prstGeom prst="rect">
            <a:avLst/>
          </a:prstGeom>
        </p:spPr>
      </p:pic>
      <p:sp>
        <p:nvSpPr>
          <p:cNvPr id="306" name="Object 306"/>
          <p:cNvSpPr txBox="1"/>
          <p:nvPr/>
        </p:nvSpPr>
        <p:spPr>
          <a:xfrm>
            <a:off x="2707089" y="1041400"/>
            <a:ext cx="9891300" cy="9144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en-US" altLang="zh-CN" sz="6000" dirty="0">
                <a:solidFill>
                  <a:srgbClr val="3D50FC"/>
                </a:solidFill>
                <a:latin typeface="OPPOSans-B" panose="00020600040101010101"/>
                <a:ea typeface="OPPOSans-B" panose="00020600040101010101"/>
              </a:rPr>
              <a:t>GRU</a:t>
            </a:r>
            <a:r>
              <a:rPr lang="zh-CN" altLang="en-US" sz="6000" dirty="0">
                <a:solidFill>
                  <a:srgbClr val="3D50FC"/>
                </a:solidFill>
                <a:latin typeface="OPPOSans-B" panose="00020600040101010101"/>
                <a:ea typeface="OPPOSans-B" panose="00020600040101010101"/>
              </a:rPr>
              <a:t>训练代码及结果</a:t>
            </a:r>
            <a:endParaRPr lang="zh-CN" altLang="en-US" dirty="0"/>
          </a:p>
        </p:txBody>
      </p:sp>
      <p:grpSp>
        <p:nvGrpSpPr>
          <p:cNvPr id="307" name="组合 307"/>
          <p:cNvGrpSpPr/>
          <p:nvPr/>
        </p:nvGrpSpPr>
        <p:grpSpPr>
          <a:xfrm>
            <a:off x="1879600" y="1130300"/>
            <a:ext cx="508000" cy="965200"/>
            <a:chOff x="1879600" y="1130300"/>
            <a:chExt cx="508000" cy="965200"/>
          </a:xfrm>
        </p:grpSpPr>
        <p:pic>
          <p:nvPicPr>
            <p:cNvPr id="308" name="image 308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879600" y="1130300"/>
              <a:ext cx="508000" cy="508000"/>
            </a:xfrm>
            <a:prstGeom prst="rect">
              <a:avLst/>
            </a:prstGeom>
          </p:spPr>
        </p:pic>
        <p:pic>
          <p:nvPicPr>
            <p:cNvPr id="309" name="image 309"/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>
            <a:xfrm>
              <a:off x="1879600" y="1828800"/>
              <a:ext cx="508000" cy="266700"/>
            </a:xfrm>
            <a:prstGeom prst="rect">
              <a:avLst/>
            </a:prstGeom>
          </p:spPr>
        </p:pic>
      </p:grpSp>
      <p:sp>
        <p:nvSpPr>
          <p:cNvPr id="18" name="Object 606"/>
          <p:cNvSpPr txBox="1"/>
          <p:nvPr/>
        </p:nvSpPr>
        <p:spPr>
          <a:xfrm>
            <a:off x="3929280" y="10628731"/>
            <a:ext cx="17599475" cy="1996288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endParaRPr lang="zh-CN" altLang="en-US" sz="4000" b="0" i="0" dirty="0">
              <a:solidFill>
                <a:srgbClr val="3D50FC"/>
              </a:solidFill>
              <a:latin typeface="OPPOSans-B" panose="00020600040101010101"/>
              <a:ea typeface="OPPOSans-B" panose="00020600040101010101"/>
            </a:endParaRPr>
          </a:p>
        </p:txBody>
      </p:sp>
      <p:pic>
        <p:nvPicPr>
          <p:cNvPr id="21" name="image 2015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3656958" y="10652213"/>
            <a:ext cx="208620" cy="208620"/>
          </a:xfrm>
          <a:prstGeom prst="rect">
            <a:avLst/>
          </a:prstGeom>
        </p:spPr>
      </p:pic>
      <p:sp>
        <p:nvSpPr>
          <p:cNvPr id="30" name="Object 606"/>
          <p:cNvSpPr txBox="1"/>
          <p:nvPr/>
        </p:nvSpPr>
        <p:spPr>
          <a:xfrm>
            <a:off x="2387600" y="10781131"/>
            <a:ext cx="19293555" cy="1996288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sz="4000" b="0" i="0" dirty="0">
                <a:solidFill>
                  <a:srgbClr val="3D50FC"/>
                </a:solidFill>
                <a:latin typeface="OPPOSans-B" panose="00020600040101010101"/>
                <a:ea typeface="OPPOSans-B" panose="00020600040101010101"/>
              </a:rPr>
              <a:t>上边为</a:t>
            </a:r>
            <a:r>
              <a:rPr lang="en-US" altLang="zh-CN" sz="4000" dirty="0">
                <a:solidFill>
                  <a:srgbClr val="3D50FC"/>
                </a:solidFill>
                <a:latin typeface="OPPOSans-B" panose="00020600040101010101"/>
                <a:ea typeface="OPPOSans-B" panose="00020600040101010101"/>
              </a:rPr>
              <a:t>GRU</a:t>
            </a:r>
            <a:r>
              <a:rPr lang="zh-CN" altLang="en-US" sz="4000" b="0" i="0" dirty="0">
                <a:solidFill>
                  <a:srgbClr val="3D50FC"/>
                </a:solidFill>
                <a:latin typeface="OPPOSans-B" panose="00020600040101010101"/>
                <a:ea typeface="OPPOSans-B" panose="00020600040101010101"/>
              </a:rPr>
              <a:t>预测的代码，模型结构构建好之后用测试集进行预测，下边左图为余下</a:t>
            </a:r>
            <a:r>
              <a:rPr lang="en-US" altLang="zh-CN" sz="4000" b="0" i="0" dirty="0">
                <a:solidFill>
                  <a:srgbClr val="3D50FC"/>
                </a:solidFill>
                <a:latin typeface="OPPOSans-B" panose="00020600040101010101"/>
                <a:ea typeface="OPPOSans-B" panose="00020600040101010101"/>
              </a:rPr>
              <a:t>1750</a:t>
            </a:r>
            <a:r>
              <a:rPr lang="zh-CN" altLang="en-US" sz="4000" b="0" i="0" dirty="0">
                <a:solidFill>
                  <a:srgbClr val="3D50FC"/>
                </a:solidFill>
                <a:latin typeface="OPPOSans-B" panose="00020600040101010101"/>
                <a:ea typeface="OPPOSans-B" panose="00020600040101010101"/>
              </a:rPr>
              <a:t>个样本的预测结果与真实标签的对比图，右图为准确率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00200" y="2714403"/>
            <a:ext cx="19278600" cy="2211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00200" y="5172875"/>
            <a:ext cx="12881520" cy="516232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481720" y="5743346"/>
            <a:ext cx="7297976" cy="385785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image 201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202" name="image 202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0" y="0"/>
            <a:ext cx="24383997" cy="13716001"/>
          </a:xfrm>
          <a:prstGeom prst="rect">
            <a:avLst/>
          </a:prstGeom>
        </p:spPr>
      </p:pic>
      <p:pic>
        <p:nvPicPr>
          <p:cNvPr id="206" name="image 206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20624800" y="12331700"/>
            <a:ext cx="952500" cy="279400"/>
          </a:xfrm>
          <a:prstGeom prst="rect">
            <a:avLst/>
          </a:prstGeom>
        </p:spPr>
      </p:pic>
      <p:sp>
        <p:nvSpPr>
          <p:cNvPr id="208" name="Object 208"/>
          <p:cNvSpPr txBox="1"/>
          <p:nvPr/>
        </p:nvSpPr>
        <p:spPr>
          <a:xfrm>
            <a:off x="2707089" y="1041400"/>
            <a:ext cx="12052128" cy="9144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sz="6000" dirty="0">
                <a:solidFill>
                  <a:srgbClr val="3D50FC"/>
                </a:solidFill>
                <a:latin typeface="OPPOSans-B" panose="00020600040101010101"/>
                <a:ea typeface="OPPOSans-B" panose="00020600040101010101"/>
              </a:rPr>
              <a:t>目录</a:t>
            </a:r>
            <a:endParaRPr lang="zh-CN" altLang="en-US" dirty="0"/>
          </a:p>
        </p:txBody>
      </p:sp>
      <p:grpSp>
        <p:nvGrpSpPr>
          <p:cNvPr id="209" name="组合 209"/>
          <p:cNvGrpSpPr/>
          <p:nvPr/>
        </p:nvGrpSpPr>
        <p:grpSpPr>
          <a:xfrm>
            <a:off x="1879600" y="1130300"/>
            <a:ext cx="508000" cy="965200"/>
            <a:chOff x="1879600" y="1130300"/>
            <a:chExt cx="508000" cy="965200"/>
          </a:xfrm>
        </p:grpSpPr>
        <p:pic>
          <p:nvPicPr>
            <p:cNvPr id="2010" name="image 2010"/>
            <p:cNvPicPr>
              <a:picLocks noChangeAspect="1"/>
            </p:cNvPicPr>
            <p:nvPr/>
          </p:nvPicPr>
          <p:blipFill>
            <a:blip r:embed="rId13"/>
            <a:srcRect/>
            <a:stretch>
              <a:fillRect/>
            </a:stretch>
          </p:blipFill>
          <p:spPr>
            <a:xfrm>
              <a:off x="1879600" y="1130300"/>
              <a:ext cx="508000" cy="508000"/>
            </a:xfrm>
            <a:prstGeom prst="rect">
              <a:avLst/>
            </a:prstGeom>
          </p:spPr>
        </p:pic>
        <p:pic>
          <p:nvPicPr>
            <p:cNvPr id="2011" name="image 2011"/>
            <p:cNvPicPr>
              <a:picLocks noChangeAspect="1"/>
            </p:cNvPicPr>
            <p:nvPr/>
          </p:nvPicPr>
          <p:blipFill>
            <a:blip r:embed="rId14"/>
            <a:srcRect/>
            <a:stretch>
              <a:fillRect/>
            </a:stretch>
          </p:blipFill>
          <p:spPr>
            <a:xfrm>
              <a:off x="1879600" y="1828800"/>
              <a:ext cx="508000" cy="266700"/>
            </a:xfrm>
            <a:prstGeom prst="rect">
              <a:avLst/>
            </a:prstGeom>
          </p:spPr>
        </p:pic>
      </p:grpSp>
      <p:sp>
        <p:nvSpPr>
          <p:cNvPr id="5" name="文本框 4"/>
          <p:cNvSpPr txBox="1"/>
          <p:nvPr>
            <p:custDataLst>
              <p:tags r:id="rId1"/>
            </p:custDataLst>
          </p:nvPr>
        </p:nvSpPr>
        <p:spPr>
          <a:xfrm>
            <a:off x="9903366" y="10752455"/>
            <a:ext cx="4878212" cy="762000"/>
          </a:xfrm>
          <a:prstGeom prst="rect">
            <a:avLst/>
          </a:prstGeom>
          <a:noFill/>
        </p:spPr>
        <p:txBody>
          <a:bodyPr wrap="square" lIns="180000" tIns="93600" rIns="180000" bIns="0" anchor="b" anchorCtr="0">
            <a:normAutofit lnSpcReduction="10000"/>
          </a:bodyPr>
          <a:lstStyle/>
          <a:p>
            <a:pPr algn="l">
              <a:lnSpc>
                <a:spcPct val="120000"/>
              </a:lnSpc>
            </a:pPr>
            <a:r>
              <a:rPr lang="zh-CN" altLang="en-US" sz="4000" b="1" spc="20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Arial" panose="020B0604020202020204" pitchFamily="34" charset="0"/>
              </a:rPr>
              <a:t>模型分析</a:t>
            </a:r>
          </a:p>
        </p:txBody>
      </p:sp>
      <p:sp>
        <p:nvSpPr>
          <p:cNvPr id="7" name="文本框 6"/>
          <p:cNvSpPr txBox="1"/>
          <p:nvPr>
            <p:custDataLst>
              <p:tags r:id="rId2"/>
            </p:custDataLst>
          </p:nvPr>
        </p:nvSpPr>
        <p:spPr>
          <a:xfrm>
            <a:off x="9903366" y="7947025"/>
            <a:ext cx="4878212" cy="762000"/>
          </a:xfrm>
          <a:prstGeom prst="rect">
            <a:avLst/>
          </a:prstGeom>
          <a:noFill/>
        </p:spPr>
        <p:txBody>
          <a:bodyPr wrap="square" lIns="180000" tIns="93600" rIns="180000" bIns="0" anchor="b" anchorCtr="0">
            <a:normAutofit lnSpcReduction="10000"/>
          </a:bodyPr>
          <a:lstStyle/>
          <a:p>
            <a:pPr algn="l">
              <a:lnSpc>
                <a:spcPct val="120000"/>
              </a:lnSpc>
            </a:pPr>
            <a:r>
              <a:rPr lang="zh-CN" altLang="en-US" sz="4000" b="1" spc="20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Arial" panose="020B0604020202020204" pitchFamily="34" charset="0"/>
              </a:rPr>
              <a:t>指标分析</a:t>
            </a:r>
          </a:p>
        </p:txBody>
      </p:sp>
      <p:sp>
        <p:nvSpPr>
          <p:cNvPr id="9" name="文本框 8"/>
          <p:cNvSpPr txBox="1"/>
          <p:nvPr>
            <p:custDataLst>
              <p:tags r:id="rId3"/>
            </p:custDataLst>
          </p:nvPr>
        </p:nvSpPr>
        <p:spPr>
          <a:xfrm>
            <a:off x="9903366" y="5140325"/>
            <a:ext cx="4878212" cy="762000"/>
          </a:xfrm>
          <a:prstGeom prst="rect">
            <a:avLst/>
          </a:prstGeom>
          <a:noFill/>
        </p:spPr>
        <p:txBody>
          <a:bodyPr wrap="square" lIns="180000" tIns="93600" rIns="180000" bIns="0" anchor="b" anchorCtr="0">
            <a:normAutofit lnSpcReduction="10000"/>
          </a:bodyPr>
          <a:lstStyle/>
          <a:p>
            <a:pPr algn="l">
              <a:lnSpc>
                <a:spcPct val="120000"/>
              </a:lnSpc>
            </a:pPr>
            <a:r>
              <a:rPr lang="zh-CN" altLang="en-US" sz="4000" b="1" spc="20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Arial" panose="020B0604020202020204" pitchFamily="34" charset="0"/>
              </a:rPr>
              <a:t>数据获取</a:t>
            </a:r>
          </a:p>
        </p:txBody>
      </p:sp>
      <p:sp>
        <p:nvSpPr>
          <p:cNvPr id="11" name="文本框 10"/>
          <p:cNvSpPr txBox="1"/>
          <p:nvPr>
            <p:custDataLst>
              <p:tags r:id="rId4"/>
            </p:custDataLst>
          </p:nvPr>
        </p:nvSpPr>
        <p:spPr>
          <a:xfrm>
            <a:off x="9903366" y="2320925"/>
            <a:ext cx="4878212" cy="762000"/>
          </a:xfrm>
          <a:prstGeom prst="rect">
            <a:avLst/>
          </a:prstGeom>
          <a:noFill/>
        </p:spPr>
        <p:txBody>
          <a:bodyPr wrap="square" lIns="180000" tIns="93600" rIns="180000" bIns="0" anchor="b" anchorCtr="0">
            <a:normAutofit lnSpcReduction="10000"/>
          </a:bodyPr>
          <a:lstStyle/>
          <a:p>
            <a:pPr algn="l">
              <a:lnSpc>
                <a:spcPct val="120000"/>
              </a:lnSpc>
            </a:pPr>
            <a:r>
              <a:rPr lang="zh-CN" altLang="en-US" sz="4000" b="1" spc="20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Arial" panose="020B0604020202020204" pitchFamily="34" charset="0"/>
              </a:rPr>
              <a:t>研究背景</a:t>
            </a:r>
          </a:p>
        </p:txBody>
      </p:sp>
      <p:sp>
        <p:nvSpPr>
          <p:cNvPr id="30" name="椭圆 29"/>
          <p:cNvSpPr/>
          <p:nvPr>
            <p:custDataLst>
              <p:tags r:id="rId5"/>
            </p:custDataLst>
          </p:nvPr>
        </p:nvSpPr>
        <p:spPr bwMode="auto">
          <a:xfrm>
            <a:off x="8417560" y="2066925"/>
            <a:ext cx="1270000" cy="1270000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bg1"/>
            </a:solidFill>
            <a:round/>
          </a:ln>
        </p:spPr>
        <p:txBody>
          <a:bodyPr rot="0" spcFirstLastPara="0" vert="horz" wrap="square" lIns="182880" tIns="93600" rIns="182880" bIns="93600" anchor="ctr" anchorCtr="1" forceAA="0" compatLnSpc="1">
            <a:norm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3200" b="1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01</a:t>
            </a:r>
          </a:p>
        </p:txBody>
      </p:sp>
      <p:sp>
        <p:nvSpPr>
          <p:cNvPr id="31" name="椭圆 30"/>
          <p:cNvSpPr/>
          <p:nvPr>
            <p:custDataLst>
              <p:tags r:id="rId6"/>
            </p:custDataLst>
          </p:nvPr>
        </p:nvSpPr>
        <p:spPr bwMode="auto">
          <a:xfrm>
            <a:off x="8417560" y="4886325"/>
            <a:ext cx="1270000" cy="1270000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bg1"/>
            </a:solidFill>
            <a:round/>
          </a:ln>
        </p:spPr>
        <p:txBody>
          <a:bodyPr rot="0" spcFirstLastPara="0" vert="horz" wrap="square" lIns="182880" tIns="93600" rIns="182880" bIns="93600" anchor="ctr" anchorCtr="1" forceAA="0" compatLnSpc="1">
            <a:norm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3200" b="1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02</a:t>
            </a:r>
          </a:p>
        </p:txBody>
      </p:sp>
      <p:sp>
        <p:nvSpPr>
          <p:cNvPr id="32" name="椭圆 31"/>
          <p:cNvSpPr/>
          <p:nvPr>
            <p:custDataLst>
              <p:tags r:id="rId7"/>
            </p:custDataLst>
          </p:nvPr>
        </p:nvSpPr>
        <p:spPr bwMode="auto">
          <a:xfrm>
            <a:off x="8417560" y="7705725"/>
            <a:ext cx="1270000" cy="1270000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bg1"/>
            </a:solidFill>
            <a:round/>
          </a:ln>
        </p:spPr>
        <p:txBody>
          <a:bodyPr rot="0" spcFirstLastPara="0" vert="horz" wrap="square" lIns="182880" tIns="93600" rIns="182880" bIns="93600" anchor="ctr" anchorCtr="1" forceAA="0" compatLnSpc="1">
            <a:norm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3200" b="1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03</a:t>
            </a:r>
          </a:p>
        </p:txBody>
      </p:sp>
      <p:sp>
        <p:nvSpPr>
          <p:cNvPr id="33" name="椭圆 32"/>
          <p:cNvSpPr/>
          <p:nvPr>
            <p:custDataLst>
              <p:tags r:id="rId8"/>
            </p:custDataLst>
          </p:nvPr>
        </p:nvSpPr>
        <p:spPr bwMode="auto">
          <a:xfrm>
            <a:off x="8417560" y="10523855"/>
            <a:ext cx="1270000" cy="1270000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bg1"/>
            </a:solidFill>
            <a:round/>
          </a:ln>
        </p:spPr>
        <p:txBody>
          <a:bodyPr rot="0" spcFirstLastPara="0" vert="horz" wrap="square" lIns="182880" tIns="93600" rIns="182880" bIns="93600" anchor="ctr" anchorCtr="1" forceAA="0" compatLnSpc="1">
            <a:norm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3200" b="1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04</a:t>
            </a:r>
          </a:p>
        </p:txBody>
      </p:sp>
      <p:sp>
        <p:nvSpPr>
          <p:cNvPr id="17" name="矩形 16"/>
          <p:cNvSpPr/>
          <p:nvPr/>
        </p:nvSpPr>
        <p:spPr>
          <a:xfrm>
            <a:off x="8937625" y="514985"/>
            <a:ext cx="216000" cy="2016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8944610" y="2971800"/>
            <a:ext cx="216000" cy="230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8963025" y="5762625"/>
            <a:ext cx="216000" cy="2376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8988425" y="8592185"/>
            <a:ext cx="216000" cy="2412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9008745" y="11376025"/>
            <a:ext cx="216000" cy="1836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image 30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302" name="image 30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0" y="0"/>
            <a:ext cx="24383997" cy="13716001"/>
          </a:xfrm>
          <a:prstGeom prst="rect">
            <a:avLst/>
          </a:prstGeom>
        </p:spPr>
      </p:pic>
      <p:pic>
        <p:nvPicPr>
          <p:cNvPr id="303" name="image 303"/>
          <p:cNvPicPr>
            <a:picLocks noChangeAspect="1"/>
          </p:cNvPicPr>
          <p:nvPr/>
        </p:nvPicPr>
        <p:blipFill>
          <a:blip r:embed="rId4">
            <a:alphaModFix amt="60000"/>
          </a:blip>
          <a:srcRect/>
          <a:stretch>
            <a:fillRect/>
          </a:stretch>
        </p:blipFill>
        <p:spPr>
          <a:xfrm>
            <a:off x="1104900" y="2487642"/>
            <a:ext cx="22460880" cy="7612254"/>
          </a:xfrm>
          <a:prstGeom prst="rect">
            <a:avLst/>
          </a:prstGeom>
        </p:spPr>
      </p:pic>
      <p:pic>
        <p:nvPicPr>
          <p:cNvPr id="304" name="image 304"/>
          <p:cNvPicPr>
            <a:picLocks noChangeAspect="1"/>
          </p:cNvPicPr>
          <p:nvPr/>
        </p:nvPicPr>
        <p:blipFill>
          <a:blip r:embed="rId5">
            <a:alphaModFix amt="60000"/>
          </a:blip>
          <a:srcRect/>
          <a:stretch>
            <a:fillRect/>
          </a:stretch>
        </p:blipFill>
        <p:spPr>
          <a:xfrm>
            <a:off x="1104900" y="10099896"/>
            <a:ext cx="22326600" cy="2968403"/>
          </a:xfrm>
          <a:prstGeom prst="rect">
            <a:avLst/>
          </a:prstGeom>
        </p:spPr>
      </p:pic>
      <p:sp>
        <p:nvSpPr>
          <p:cNvPr id="306" name="Object 306"/>
          <p:cNvSpPr txBox="1"/>
          <p:nvPr/>
        </p:nvSpPr>
        <p:spPr>
          <a:xfrm>
            <a:off x="2707089" y="1041400"/>
            <a:ext cx="9891300" cy="9144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sz="6000" dirty="0">
                <a:solidFill>
                  <a:srgbClr val="3D50FC"/>
                </a:solidFill>
                <a:latin typeface="OPPOSans-B" panose="00020600040101010101"/>
                <a:ea typeface="OPPOSans-B" panose="00020600040101010101"/>
              </a:rPr>
              <a:t>双向</a:t>
            </a:r>
            <a:r>
              <a:rPr lang="en-US" altLang="zh-CN" sz="6000" dirty="0">
                <a:solidFill>
                  <a:srgbClr val="3D50FC"/>
                </a:solidFill>
                <a:latin typeface="OPPOSans-B" panose="00020600040101010101"/>
                <a:ea typeface="OPPOSans-B" panose="00020600040101010101"/>
              </a:rPr>
              <a:t>LSTM</a:t>
            </a:r>
            <a:r>
              <a:rPr lang="zh-CN" altLang="en-US" sz="6000" dirty="0">
                <a:solidFill>
                  <a:srgbClr val="3D50FC"/>
                </a:solidFill>
                <a:latin typeface="OPPOSans-B" panose="00020600040101010101"/>
                <a:ea typeface="OPPOSans-B" panose="00020600040101010101"/>
              </a:rPr>
              <a:t>训练代码及结果</a:t>
            </a:r>
            <a:endParaRPr lang="zh-CN" altLang="en-US" dirty="0"/>
          </a:p>
        </p:txBody>
      </p:sp>
      <p:grpSp>
        <p:nvGrpSpPr>
          <p:cNvPr id="307" name="组合 307"/>
          <p:cNvGrpSpPr/>
          <p:nvPr/>
        </p:nvGrpSpPr>
        <p:grpSpPr>
          <a:xfrm>
            <a:off x="1879600" y="1130300"/>
            <a:ext cx="508000" cy="965200"/>
            <a:chOff x="1879600" y="1130300"/>
            <a:chExt cx="508000" cy="965200"/>
          </a:xfrm>
        </p:grpSpPr>
        <p:pic>
          <p:nvPicPr>
            <p:cNvPr id="308" name="image 308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879600" y="1130300"/>
              <a:ext cx="508000" cy="508000"/>
            </a:xfrm>
            <a:prstGeom prst="rect">
              <a:avLst/>
            </a:prstGeom>
          </p:spPr>
        </p:pic>
        <p:pic>
          <p:nvPicPr>
            <p:cNvPr id="309" name="image 309"/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>
            <a:xfrm>
              <a:off x="1879600" y="1828800"/>
              <a:ext cx="508000" cy="266700"/>
            </a:xfrm>
            <a:prstGeom prst="rect">
              <a:avLst/>
            </a:prstGeom>
          </p:spPr>
        </p:pic>
      </p:grpSp>
      <p:sp>
        <p:nvSpPr>
          <p:cNvPr id="18" name="Object 606"/>
          <p:cNvSpPr txBox="1"/>
          <p:nvPr/>
        </p:nvSpPr>
        <p:spPr>
          <a:xfrm>
            <a:off x="3929280" y="10628731"/>
            <a:ext cx="17599475" cy="1996288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endParaRPr lang="zh-CN" altLang="en-US" sz="4000" b="0" i="0" dirty="0">
              <a:solidFill>
                <a:srgbClr val="3D50FC"/>
              </a:solidFill>
              <a:latin typeface="OPPOSans-B" panose="00020600040101010101"/>
              <a:ea typeface="OPPOSans-B" panose="00020600040101010101"/>
            </a:endParaRPr>
          </a:p>
        </p:txBody>
      </p:sp>
      <p:pic>
        <p:nvPicPr>
          <p:cNvPr id="21" name="image 2015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3656958" y="10652213"/>
            <a:ext cx="208620" cy="20862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04900" y="2768600"/>
            <a:ext cx="21450300" cy="675979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2816" y="10099895"/>
            <a:ext cx="11145364" cy="265246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21882" y="10539495"/>
            <a:ext cx="12236456" cy="265246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image 30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302" name="image 30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0" y="0"/>
            <a:ext cx="24383997" cy="13716001"/>
          </a:xfrm>
          <a:prstGeom prst="rect">
            <a:avLst/>
          </a:prstGeom>
        </p:spPr>
      </p:pic>
      <p:pic>
        <p:nvPicPr>
          <p:cNvPr id="303" name="image 303"/>
          <p:cNvPicPr>
            <a:picLocks noChangeAspect="1"/>
          </p:cNvPicPr>
          <p:nvPr/>
        </p:nvPicPr>
        <p:blipFill>
          <a:blip r:embed="rId4">
            <a:alphaModFix amt="60000"/>
          </a:blip>
          <a:srcRect/>
          <a:stretch>
            <a:fillRect/>
          </a:stretch>
        </p:blipFill>
        <p:spPr>
          <a:xfrm>
            <a:off x="1104900" y="2487642"/>
            <a:ext cx="21678900" cy="7612254"/>
          </a:xfrm>
          <a:prstGeom prst="rect">
            <a:avLst/>
          </a:prstGeom>
        </p:spPr>
      </p:pic>
      <p:pic>
        <p:nvPicPr>
          <p:cNvPr id="304" name="image 304"/>
          <p:cNvPicPr>
            <a:picLocks noChangeAspect="1"/>
          </p:cNvPicPr>
          <p:nvPr/>
        </p:nvPicPr>
        <p:blipFill>
          <a:blip r:embed="rId5">
            <a:alphaModFix amt="60000"/>
          </a:blip>
          <a:srcRect/>
          <a:stretch>
            <a:fillRect/>
          </a:stretch>
        </p:blipFill>
        <p:spPr>
          <a:xfrm>
            <a:off x="1104900" y="10858500"/>
            <a:ext cx="22326600" cy="2209799"/>
          </a:xfrm>
          <a:prstGeom prst="rect">
            <a:avLst/>
          </a:prstGeom>
        </p:spPr>
      </p:pic>
      <p:sp>
        <p:nvSpPr>
          <p:cNvPr id="306" name="Object 306"/>
          <p:cNvSpPr txBox="1"/>
          <p:nvPr/>
        </p:nvSpPr>
        <p:spPr>
          <a:xfrm>
            <a:off x="2707089" y="1041400"/>
            <a:ext cx="9891300" cy="9144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sz="6000" dirty="0">
                <a:solidFill>
                  <a:srgbClr val="3D50FC"/>
                </a:solidFill>
                <a:latin typeface="OPPOSans-B" panose="00020600040101010101"/>
                <a:ea typeface="OPPOSans-B" panose="00020600040101010101"/>
              </a:rPr>
              <a:t>双向</a:t>
            </a:r>
            <a:r>
              <a:rPr lang="en-US" altLang="zh-CN" sz="6000" dirty="0">
                <a:solidFill>
                  <a:srgbClr val="3D50FC"/>
                </a:solidFill>
                <a:latin typeface="OPPOSans-B" panose="00020600040101010101"/>
                <a:ea typeface="OPPOSans-B" panose="00020600040101010101"/>
              </a:rPr>
              <a:t>LSTM</a:t>
            </a:r>
            <a:r>
              <a:rPr lang="zh-CN" altLang="en-US" sz="6000" dirty="0">
                <a:solidFill>
                  <a:srgbClr val="3D50FC"/>
                </a:solidFill>
                <a:latin typeface="OPPOSans-B" panose="00020600040101010101"/>
                <a:ea typeface="OPPOSans-B" panose="00020600040101010101"/>
              </a:rPr>
              <a:t>训练代码及结果</a:t>
            </a:r>
            <a:endParaRPr lang="zh-CN" altLang="en-US" dirty="0"/>
          </a:p>
        </p:txBody>
      </p:sp>
      <p:grpSp>
        <p:nvGrpSpPr>
          <p:cNvPr id="307" name="组合 307"/>
          <p:cNvGrpSpPr/>
          <p:nvPr/>
        </p:nvGrpSpPr>
        <p:grpSpPr>
          <a:xfrm>
            <a:off x="1879600" y="1130300"/>
            <a:ext cx="508000" cy="965200"/>
            <a:chOff x="1879600" y="1130300"/>
            <a:chExt cx="508000" cy="965200"/>
          </a:xfrm>
        </p:grpSpPr>
        <p:pic>
          <p:nvPicPr>
            <p:cNvPr id="308" name="image 308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879600" y="1130300"/>
              <a:ext cx="508000" cy="508000"/>
            </a:xfrm>
            <a:prstGeom prst="rect">
              <a:avLst/>
            </a:prstGeom>
          </p:spPr>
        </p:pic>
        <p:pic>
          <p:nvPicPr>
            <p:cNvPr id="309" name="image 309"/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>
            <a:xfrm>
              <a:off x="1879600" y="1828800"/>
              <a:ext cx="508000" cy="266700"/>
            </a:xfrm>
            <a:prstGeom prst="rect">
              <a:avLst/>
            </a:prstGeom>
          </p:spPr>
        </p:pic>
      </p:grpSp>
      <p:sp>
        <p:nvSpPr>
          <p:cNvPr id="18" name="Object 606"/>
          <p:cNvSpPr txBox="1"/>
          <p:nvPr/>
        </p:nvSpPr>
        <p:spPr>
          <a:xfrm>
            <a:off x="3929280" y="10628731"/>
            <a:ext cx="17599475" cy="1996288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endParaRPr lang="zh-CN" altLang="en-US" sz="4000" b="0" i="0" dirty="0">
              <a:solidFill>
                <a:srgbClr val="3D50FC"/>
              </a:solidFill>
              <a:latin typeface="OPPOSans-B" panose="00020600040101010101"/>
              <a:ea typeface="OPPOSans-B" panose="00020600040101010101"/>
            </a:endParaRPr>
          </a:p>
        </p:txBody>
      </p:sp>
      <p:pic>
        <p:nvPicPr>
          <p:cNvPr id="21" name="image 2015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3656958" y="10652213"/>
            <a:ext cx="208620" cy="208620"/>
          </a:xfrm>
          <a:prstGeom prst="rect">
            <a:avLst/>
          </a:prstGeom>
        </p:spPr>
      </p:pic>
      <p:sp>
        <p:nvSpPr>
          <p:cNvPr id="30" name="Object 606"/>
          <p:cNvSpPr txBox="1"/>
          <p:nvPr/>
        </p:nvSpPr>
        <p:spPr>
          <a:xfrm>
            <a:off x="2387600" y="10781131"/>
            <a:ext cx="19293555" cy="1996288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sz="4000" b="0" i="0" dirty="0">
                <a:solidFill>
                  <a:srgbClr val="3D50FC"/>
                </a:solidFill>
                <a:latin typeface="OPPOSans-B" panose="00020600040101010101"/>
                <a:ea typeface="OPPOSans-B" panose="00020600040101010101"/>
              </a:rPr>
              <a:t>上边为双向</a:t>
            </a:r>
            <a:r>
              <a:rPr lang="en-US" altLang="zh-CN" sz="4000" b="0" i="0" dirty="0">
                <a:solidFill>
                  <a:srgbClr val="3D50FC"/>
                </a:solidFill>
                <a:latin typeface="OPPOSans-B" panose="00020600040101010101"/>
                <a:ea typeface="OPPOSans-B" panose="00020600040101010101"/>
              </a:rPr>
              <a:t>LSTM</a:t>
            </a:r>
            <a:r>
              <a:rPr lang="zh-CN" altLang="en-US" sz="4000" b="0" i="0" dirty="0">
                <a:solidFill>
                  <a:srgbClr val="3D50FC"/>
                </a:solidFill>
                <a:latin typeface="OPPOSans-B" panose="00020600040101010101"/>
                <a:ea typeface="OPPOSans-B" panose="00020600040101010101"/>
              </a:rPr>
              <a:t>预测的代码，模型结构构建好之后用测试集进行预测，下边左图为前五个样本的预测结果与真实标签的对比图，右图为准确率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91793" y="3108630"/>
            <a:ext cx="20149335" cy="101731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10"/>
          <a:srcRect t="4315"/>
          <a:stretch>
            <a:fillRect/>
          </a:stretch>
        </p:blipFill>
        <p:spPr>
          <a:xfrm>
            <a:off x="1879599" y="4583143"/>
            <a:ext cx="8022681" cy="5516754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188492" y="4830627"/>
            <a:ext cx="7946118" cy="4160973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image 30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302" name="image 30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0" y="0"/>
            <a:ext cx="24383997" cy="13716001"/>
          </a:xfrm>
          <a:prstGeom prst="rect">
            <a:avLst/>
          </a:prstGeom>
        </p:spPr>
      </p:pic>
      <p:pic>
        <p:nvPicPr>
          <p:cNvPr id="303" name="image 303"/>
          <p:cNvPicPr>
            <a:picLocks noChangeAspect="1"/>
          </p:cNvPicPr>
          <p:nvPr/>
        </p:nvPicPr>
        <p:blipFill>
          <a:blip r:embed="rId4">
            <a:alphaModFix amt="60000"/>
          </a:blip>
          <a:srcRect/>
          <a:stretch>
            <a:fillRect/>
          </a:stretch>
        </p:blipFill>
        <p:spPr>
          <a:xfrm>
            <a:off x="1104900" y="2487642"/>
            <a:ext cx="21678900" cy="7612254"/>
          </a:xfrm>
          <a:prstGeom prst="rect">
            <a:avLst/>
          </a:prstGeom>
        </p:spPr>
      </p:pic>
      <p:pic>
        <p:nvPicPr>
          <p:cNvPr id="304" name="image 304"/>
          <p:cNvPicPr>
            <a:picLocks noChangeAspect="1"/>
          </p:cNvPicPr>
          <p:nvPr/>
        </p:nvPicPr>
        <p:blipFill>
          <a:blip r:embed="rId5">
            <a:alphaModFix amt="60000"/>
          </a:blip>
          <a:srcRect/>
          <a:stretch>
            <a:fillRect/>
          </a:stretch>
        </p:blipFill>
        <p:spPr>
          <a:xfrm>
            <a:off x="1104900" y="10858500"/>
            <a:ext cx="22326600" cy="2209799"/>
          </a:xfrm>
          <a:prstGeom prst="rect">
            <a:avLst/>
          </a:prstGeom>
        </p:spPr>
      </p:pic>
      <p:sp>
        <p:nvSpPr>
          <p:cNvPr id="306" name="Object 306"/>
          <p:cNvSpPr txBox="1"/>
          <p:nvPr/>
        </p:nvSpPr>
        <p:spPr>
          <a:xfrm>
            <a:off x="2707088" y="1041399"/>
            <a:ext cx="10704111" cy="917407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sz="6000" dirty="0">
                <a:solidFill>
                  <a:srgbClr val="3D50FC"/>
                </a:solidFill>
                <a:latin typeface="OPPOSans-B" panose="00020600040101010101"/>
                <a:ea typeface="OPPOSans-B" panose="00020600040101010101"/>
              </a:rPr>
              <a:t>三种模型和真实值的对比结果</a:t>
            </a:r>
            <a:endParaRPr lang="zh-CN" altLang="en-US" dirty="0"/>
          </a:p>
        </p:txBody>
      </p:sp>
      <p:grpSp>
        <p:nvGrpSpPr>
          <p:cNvPr id="307" name="组合 307"/>
          <p:cNvGrpSpPr/>
          <p:nvPr/>
        </p:nvGrpSpPr>
        <p:grpSpPr>
          <a:xfrm>
            <a:off x="1879600" y="1130300"/>
            <a:ext cx="508000" cy="965200"/>
            <a:chOff x="1879600" y="1130300"/>
            <a:chExt cx="508000" cy="965200"/>
          </a:xfrm>
        </p:grpSpPr>
        <p:pic>
          <p:nvPicPr>
            <p:cNvPr id="308" name="image 308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879600" y="1130300"/>
              <a:ext cx="508000" cy="508000"/>
            </a:xfrm>
            <a:prstGeom prst="rect">
              <a:avLst/>
            </a:prstGeom>
          </p:spPr>
        </p:pic>
        <p:pic>
          <p:nvPicPr>
            <p:cNvPr id="309" name="image 309"/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>
            <a:xfrm>
              <a:off x="1879600" y="1828800"/>
              <a:ext cx="508000" cy="266700"/>
            </a:xfrm>
            <a:prstGeom prst="rect">
              <a:avLst/>
            </a:prstGeom>
          </p:spPr>
        </p:pic>
      </p:grpSp>
      <p:sp>
        <p:nvSpPr>
          <p:cNvPr id="18" name="Object 606"/>
          <p:cNvSpPr txBox="1"/>
          <p:nvPr/>
        </p:nvSpPr>
        <p:spPr>
          <a:xfrm>
            <a:off x="3929280" y="10628731"/>
            <a:ext cx="17599475" cy="1996288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endParaRPr lang="zh-CN" altLang="en-US" sz="4000" b="0" i="0" dirty="0">
              <a:solidFill>
                <a:srgbClr val="3D50FC"/>
              </a:solidFill>
              <a:latin typeface="OPPOSans-B" panose="00020600040101010101"/>
              <a:ea typeface="OPPOSans-B" panose="00020600040101010101"/>
            </a:endParaRPr>
          </a:p>
        </p:txBody>
      </p:sp>
      <p:pic>
        <p:nvPicPr>
          <p:cNvPr id="21" name="image 2015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3656958" y="10652213"/>
            <a:ext cx="208620" cy="208620"/>
          </a:xfrm>
          <a:prstGeom prst="rect">
            <a:avLst/>
          </a:prstGeom>
        </p:spPr>
      </p:pic>
      <p:sp>
        <p:nvSpPr>
          <p:cNvPr id="30" name="Object 606"/>
          <p:cNvSpPr txBox="1"/>
          <p:nvPr/>
        </p:nvSpPr>
        <p:spPr>
          <a:xfrm>
            <a:off x="2387600" y="10781131"/>
            <a:ext cx="19293555" cy="1996288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sz="4000" dirty="0">
                <a:solidFill>
                  <a:srgbClr val="3D50FC"/>
                </a:solidFill>
                <a:latin typeface="OPPOSans-B" panose="00020600040101010101"/>
                <a:ea typeface="OPPOSans-B" panose="00020600040101010101"/>
              </a:rPr>
              <a:t>左图为结果的可视化代码，右图为可视化的模型预测结果</a:t>
            </a:r>
            <a:endParaRPr lang="zh-CN" altLang="en-US" sz="4000" b="0" i="0" dirty="0">
              <a:solidFill>
                <a:srgbClr val="3D50FC"/>
              </a:solidFill>
              <a:latin typeface="OPPOSans-B" panose="00020600040101010101"/>
              <a:ea typeface="OPPOSans-B" panose="00020600040101010101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00200" y="2717410"/>
            <a:ext cx="11430000" cy="726362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736287" y="2565011"/>
            <a:ext cx="9047513" cy="7612254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image 20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202" name="image 20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0" y="-1"/>
            <a:ext cx="24383997" cy="13716001"/>
          </a:xfrm>
          <a:prstGeom prst="rect">
            <a:avLst/>
          </a:prstGeom>
        </p:spPr>
      </p:pic>
      <p:pic>
        <p:nvPicPr>
          <p:cNvPr id="206" name="image 20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20624800" y="12331700"/>
            <a:ext cx="952500" cy="279400"/>
          </a:xfrm>
          <a:prstGeom prst="rect">
            <a:avLst/>
          </a:prstGeom>
        </p:spPr>
      </p:pic>
      <p:grpSp>
        <p:nvGrpSpPr>
          <p:cNvPr id="209" name="组合 209"/>
          <p:cNvGrpSpPr/>
          <p:nvPr/>
        </p:nvGrpSpPr>
        <p:grpSpPr>
          <a:xfrm>
            <a:off x="1879600" y="1130300"/>
            <a:ext cx="508000" cy="965200"/>
            <a:chOff x="1879600" y="1130300"/>
            <a:chExt cx="508000" cy="965200"/>
          </a:xfrm>
        </p:grpSpPr>
        <p:pic>
          <p:nvPicPr>
            <p:cNvPr id="2010" name="image 2010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1879600" y="1130300"/>
              <a:ext cx="508000" cy="508000"/>
            </a:xfrm>
            <a:prstGeom prst="rect">
              <a:avLst/>
            </a:prstGeom>
          </p:spPr>
        </p:pic>
        <p:pic>
          <p:nvPicPr>
            <p:cNvPr id="2011" name="image 2011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879600" y="1828800"/>
              <a:ext cx="508000" cy="266700"/>
            </a:xfrm>
            <a:prstGeom prst="rect">
              <a:avLst/>
            </a:prstGeom>
          </p:spPr>
        </p:pic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E01F2558-9F7D-46A0-80DB-11AEDD4965E1}"/>
              </a:ext>
            </a:extLst>
          </p:cNvPr>
          <p:cNvSpPr/>
          <p:nvPr/>
        </p:nvSpPr>
        <p:spPr>
          <a:xfrm>
            <a:off x="8631290" y="6394797"/>
            <a:ext cx="7933418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9600" b="0" cap="none" spc="0" dirty="0">
                <a:ln w="0"/>
                <a:solidFill>
                  <a:srgbClr val="3D50FC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</a:rPr>
              <a:t>Thanks!</a:t>
            </a:r>
            <a:endParaRPr lang="zh-CN" altLang="en-US" sz="9600" b="0" cap="none" spc="0" dirty="0">
              <a:ln w="0"/>
              <a:solidFill>
                <a:srgbClr val="3D50FC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D220CE4-B6B5-4AC3-9F2A-A6C45890F036}"/>
              </a:ext>
            </a:extLst>
          </p:cNvPr>
          <p:cNvSpPr txBox="1"/>
          <p:nvPr/>
        </p:nvSpPr>
        <p:spPr>
          <a:xfrm>
            <a:off x="2655277" y="1130300"/>
            <a:ext cx="121333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>
                <a:solidFill>
                  <a:srgbClr val="3D50FC"/>
                </a:solidFill>
              </a:rPr>
              <a:t>科学数据管理与应用小组汇报</a:t>
            </a:r>
          </a:p>
        </p:txBody>
      </p:sp>
    </p:spTree>
    <p:extLst>
      <p:ext uri="{BB962C8B-B14F-4D97-AF65-F5344CB8AC3E}">
        <p14:creationId xmlns:p14="http://schemas.microsoft.com/office/powerpoint/2010/main" val="21213225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image 201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202" name="image 202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0" y="0"/>
            <a:ext cx="24383997" cy="13716001"/>
          </a:xfrm>
          <a:prstGeom prst="rect">
            <a:avLst/>
          </a:prstGeom>
        </p:spPr>
      </p:pic>
      <p:pic>
        <p:nvPicPr>
          <p:cNvPr id="206" name="image 206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20624800" y="12331700"/>
            <a:ext cx="952500" cy="279400"/>
          </a:xfrm>
          <a:prstGeom prst="rect">
            <a:avLst/>
          </a:prstGeom>
        </p:spPr>
      </p:pic>
      <p:grpSp>
        <p:nvGrpSpPr>
          <p:cNvPr id="209" name="组合 209"/>
          <p:cNvGrpSpPr/>
          <p:nvPr/>
        </p:nvGrpSpPr>
        <p:grpSpPr>
          <a:xfrm>
            <a:off x="1879600" y="1130300"/>
            <a:ext cx="508000" cy="965200"/>
            <a:chOff x="1879600" y="1130300"/>
            <a:chExt cx="508000" cy="965200"/>
          </a:xfrm>
        </p:grpSpPr>
        <p:pic>
          <p:nvPicPr>
            <p:cNvPr id="2010" name="image 2010"/>
            <p:cNvPicPr>
              <a:picLocks noChangeAspect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>
            <a:xfrm>
              <a:off x="1879600" y="1130300"/>
              <a:ext cx="508000" cy="508000"/>
            </a:xfrm>
            <a:prstGeom prst="rect">
              <a:avLst/>
            </a:prstGeom>
          </p:spPr>
        </p:pic>
        <p:pic>
          <p:nvPicPr>
            <p:cNvPr id="2011" name="image 2011"/>
            <p:cNvPicPr>
              <a:picLocks noChangeAspect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>
            <a:xfrm>
              <a:off x="1879600" y="1828800"/>
              <a:ext cx="508000" cy="266700"/>
            </a:xfrm>
            <a:prstGeom prst="rect">
              <a:avLst/>
            </a:prstGeom>
          </p:spPr>
        </p:pic>
      </p:grpSp>
      <p:sp>
        <p:nvSpPr>
          <p:cNvPr id="7" name="文本框 6"/>
          <p:cNvSpPr txBox="1"/>
          <p:nvPr>
            <p:custDataLst>
              <p:tags r:id="rId1"/>
            </p:custDataLst>
          </p:nvPr>
        </p:nvSpPr>
        <p:spPr>
          <a:xfrm>
            <a:off x="9241790" y="4519930"/>
            <a:ext cx="5526405" cy="1014095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  <a:scene3d>
              <a:camera prst="orthographicFront"/>
              <a:lightRig rig="threePt" dir="t">
                <a:rot lat="0" lon="0" rev="0"/>
              </a:lightRig>
            </a:scene3d>
            <a:sp3d contourW="12700"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7200" i="0" spc="200" baseline="0" noProof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第一章节</a:t>
            </a:r>
          </a:p>
        </p:txBody>
      </p:sp>
      <p:cxnSp>
        <p:nvCxnSpPr>
          <p:cNvPr id="9" name="直接连接符 8"/>
          <p:cNvCxnSpPr/>
          <p:nvPr>
            <p:custDataLst>
              <p:tags r:id="rId2"/>
            </p:custDataLst>
          </p:nvPr>
        </p:nvCxnSpPr>
        <p:spPr>
          <a:xfrm>
            <a:off x="7357745" y="4893627"/>
            <a:ext cx="755015" cy="0"/>
          </a:xfrm>
          <a:prstGeom prst="line">
            <a:avLst/>
          </a:prstGeom>
          <a:noFill/>
          <a:ln w="6350" cap="flat" cmpd="sng" algn="ctr">
            <a:solidFill>
              <a:schemeClr val="accent1"/>
            </a:solidFill>
            <a:prstDash val="solid"/>
            <a:miter lim="800000"/>
          </a:ln>
          <a:effectLst/>
        </p:spPr>
      </p:cxnSp>
      <p:cxnSp>
        <p:nvCxnSpPr>
          <p:cNvPr id="10" name="直接连接符 9"/>
          <p:cNvCxnSpPr/>
          <p:nvPr>
            <p:custDataLst>
              <p:tags r:id="rId3"/>
            </p:custDataLst>
          </p:nvPr>
        </p:nvCxnSpPr>
        <p:spPr>
          <a:xfrm>
            <a:off x="15631795" y="4893627"/>
            <a:ext cx="755015" cy="0"/>
          </a:xfrm>
          <a:prstGeom prst="line">
            <a:avLst/>
          </a:prstGeom>
          <a:noFill/>
          <a:ln w="6350" cap="flat" cmpd="sng" algn="ctr">
            <a:solidFill>
              <a:schemeClr val="accent1"/>
            </a:solidFill>
            <a:prstDash val="solid"/>
            <a:miter lim="800000"/>
          </a:ln>
          <a:effectLst/>
        </p:spPr>
      </p:cxnSp>
      <p:sp>
        <p:nvSpPr>
          <p:cNvPr id="6" name="标题 5"/>
          <p:cNvSpPr>
            <a:spLocks noGrp="1"/>
          </p:cNvSpPr>
          <p:nvPr>
            <p:custDataLst>
              <p:tags r:id="rId4"/>
            </p:custDataLst>
          </p:nvPr>
        </p:nvSpPr>
        <p:spPr>
          <a:xfrm>
            <a:off x="7231380" y="5640705"/>
            <a:ext cx="9668510" cy="1768475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4800" b="0" u="none" strike="noStrike" kern="1200" cap="none" spc="200" normalizeH="0" baseline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6000"/>
              <a:t>研究背景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image 20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202" name="image 20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0" y="0"/>
            <a:ext cx="24383997" cy="13716001"/>
          </a:xfrm>
          <a:prstGeom prst="rect">
            <a:avLst/>
          </a:prstGeom>
        </p:spPr>
      </p:pic>
      <p:pic>
        <p:nvPicPr>
          <p:cNvPr id="206" name="image 20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20624800" y="12331700"/>
            <a:ext cx="952500" cy="279400"/>
          </a:xfrm>
          <a:prstGeom prst="rect">
            <a:avLst/>
          </a:prstGeom>
        </p:spPr>
      </p:pic>
      <p:sp>
        <p:nvSpPr>
          <p:cNvPr id="208" name="Object 208"/>
          <p:cNvSpPr txBox="1"/>
          <p:nvPr/>
        </p:nvSpPr>
        <p:spPr>
          <a:xfrm>
            <a:off x="2707089" y="1041400"/>
            <a:ext cx="12052128" cy="9144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sz="6000" dirty="0">
                <a:solidFill>
                  <a:srgbClr val="3D50FC"/>
                </a:solidFill>
                <a:latin typeface="OPPOSans-B" panose="00020600040101010101"/>
                <a:ea typeface="OPPOSans-B" panose="00020600040101010101"/>
              </a:rPr>
              <a:t>研究背景</a:t>
            </a:r>
            <a:endParaRPr lang="zh-CN" altLang="en-US" dirty="0"/>
          </a:p>
        </p:txBody>
      </p:sp>
      <p:grpSp>
        <p:nvGrpSpPr>
          <p:cNvPr id="209" name="组合 209"/>
          <p:cNvGrpSpPr/>
          <p:nvPr/>
        </p:nvGrpSpPr>
        <p:grpSpPr>
          <a:xfrm>
            <a:off x="1879600" y="1130300"/>
            <a:ext cx="508000" cy="965200"/>
            <a:chOff x="1879600" y="1130300"/>
            <a:chExt cx="508000" cy="965200"/>
          </a:xfrm>
        </p:grpSpPr>
        <p:pic>
          <p:nvPicPr>
            <p:cNvPr id="2010" name="image 2010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1879600" y="1130300"/>
              <a:ext cx="508000" cy="508000"/>
            </a:xfrm>
            <a:prstGeom prst="rect">
              <a:avLst/>
            </a:prstGeom>
          </p:spPr>
        </p:pic>
        <p:pic>
          <p:nvPicPr>
            <p:cNvPr id="2011" name="image 2011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879600" y="1828800"/>
              <a:ext cx="508000" cy="266700"/>
            </a:xfrm>
            <a:prstGeom prst="rect">
              <a:avLst/>
            </a:prstGeom>
          </p:spPr>
        </p:pic>
      </p:grpSp>
      <p:sp>
        <p:nvSpPr>
          <p:cNvPr id="20" name="文本框 19"/>
          <p:cNvSpPr txBox="1"/>
          <p:nvPr/>
        </p:nvSpPr>
        <p:spPr>
          <a:xfrm>
            <a:off x="1376680" y="2479040"/>
            <a:ext cx="10362565" cy="89554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200"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r>
              <a:rPr sz="3200">
                <a:latin typeface="微软雅黑" panose="020B0503020204020204" pitchFamily="34" charset="-122"/>
                <a:ea typeface="微软雅黑" panose="020B0503020204020204" pitchFamily="34" charset="-122"/>
              </a:rPr>
              <a:t>纵观中国股市20余年的发展历程，可谓是</a:t>
            </a:r>
            <a:r>
              <a:rPr sz="32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崎岖艰难、坎坷不平、极为不易</a:t>
            </a:r>
            <a:r>
              <a:rPr sz="3200">
                <a:latin typeface="微软雅黑" panose="020B0503020204020204" pitchFamily="34" charset="-122"/>
                <a:ea typeface="微软雅黑" panose="020B0503020204020204" pitchFamily="34" charset="-122"/>
              </a:rPr>
              <a:t>，从创立时的一片茫然，到认识过程中的盲目崇拜，从高潮时的一片疯狂，到低迷时的一片叹息，甚至一片谩骂，无论是决策层还是管理层，无论是企业还是投资者，都经历过各种心跳、各种窒息、各种欢欣鼓舞、各种痛苦万分。</a:t>
            </a:r>
          </a:p>
          <a:p>
            <a:pPr algn="just">
              <a:lnSpc>
                <a:spcPct val="150000"/>
              </a:lnSpc>
            </a:pPr>
            <a:r>
              <a:rPr sz="3200">
                <a:latin typeface="微软雅黑" panose="020B0503020204020204" pitchFamily="34" charset="-122"/>
                <a:ea typeface="微软雅黑" panose="020B0503020204020204" pitchFamily="34" charset="-122"/>
              </a:rPr>
              <a:t>      应当说，股市的快速发展，不仅是中国经济发展的一个缩影，也是中国经济发展逐步走向成熟的标志之一。一个成熟的经济体，如果没有股市这样的融资平台、交易平台、发展平台、检验平台，是不可想象的。因为，从发达国家的经验来看，一定程度上，股市比其他金融手段、金融调控方式更加受到企业和投资者的欢迎与认可。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998450" y="2479040"/>
            <a:ext cx="10401935" cy="824420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image 201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202" name="image 202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0" y="-1"/>
            <a:ext cx="24383997" cy="13716001"/>
          </a:xfrm>
          <a:prstGeom prst="rect">
            <a:avLst/>
          </a:prstGeom>
        </p:spPr>
      </p:pic>
      <p:pic>
        <p:nvPicPr>
          <p:cNvPr id="206" name="image 206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20624800" y="12331700"/>
            <a:ext cx="952500" cy="279400"/>
          </a:xfrm>
          <a:prstGeom prst="rect">
            <a:avLst/>
          </a:prstGeom>
        </p:spPr>
      </p:pic>
      <p:sp>
        <p:nvSpPr>
          <p:cNvPr id="208" name="Object 208"/>
          <p:cNvSpPr txBox="1"/>
          <p:nvPr/>
        </p:nvSpPr>
        <p:spPr>
          <a:xfrm>
            <a:off x="2707089" y="1041400"/>
            <a:ext cx="12052128" cy="9144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sz="6000" dirty="0">
                <a:solidFill>
                  <a:srgbClr val="3D50FC"/>
                </a:solidFill>
                <a:latin typeface="OPPOSans-B" panose="00020600040101010101"/>
                <a:ea typeface="OPPOSans-B" panose="00020600040101010101"/>
              </a:rPr>
              <a:t>研究意义</a:t>
            </a:r>
            <a:endParaRPr lang="zh-CN" altLang="en-US" dirty="0"/>
          </a:p>
        </p:txBody>
      </p:sp>
      <p:grpSp>
        <p:nvGrpSpPr>
          <p:cNvPr id="209" name="组合 209"/>
          <p:cNvGrpSpPr/>
          <p:nvPr/>
        </p:nvGrpSpPr>
        <p:grpSpPr>
          <a:xfrm>
            <a:off x="1879600" y="1130300"/>
            <a:ext cx="508000" cy="965200"/>
            <a:chOff x="1879600" y="1130300"/>
            <a:chExt cx="508000" cy="965200"/>
          </a:xfrm>
        </p:grpSpPr>
        <p:pic>
          <p:nvPicPr>
            <p:cNvPr id="2010" name="image 2010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879600" y="1130300"/>
              <a:ext cx="508000" cy="508000"/>
            </a:xfrm>
            <a:prstGeom prst="rect">
              <a:avLst/>
            </a:prstGeom>
          </p:spPr>
        </p:pic>
        <p:pic>
          <p:nvPicPr>
            <p:cNvPr id="2011" name="image 2011"/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>
            <a:xfrm>
              <a:off x="1879600" y="1828800"/>
              <a:ext cx="508000" cy="266700"/>
            </a:xfrm>
            <a:prstGeom prst="rect">
              <a:avLst/>
            </a:prstGeom>
          </p:spPr>
        </p:pic>
      </p:grpSp>
      <p:sp>
        <p:nvSpPr>
          <p:cNvPr id="13" name="文本框 12"/>
          <p:cNvSpPr txBox="1"/>
          <p:nvPr/>
        </p:nvSpPr>
        <p:spPr>
          <a:xfrm>
            <a:off x="1315085" y="2600325"/>
            <a:ext cx="11035665" cy="89554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0" algn="just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中国股市现状：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1、投资能力较弱，存在投机行为过度现象。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随着经济的迅速发展，目前，我国股票市场出现了投资高涨的投资热情，然而，股票市场参与者在进行投资时，往往不会考虑长期价值投资，市场上短期投资行为比较普遍，投资者为了博得差价，获取收益，转手率较高，从而出现了投机过剩的行为，这是最明显的中国股市现状之一。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2、股权分置改革，影响股票的定价机制。定价机制是股票市场的核心机制，市场主要依靠价格的作用来实现资源的合理流动。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p"/>
            </a:pPr>
            <a:endParaRPr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对股票进行预测分析可以为决策提供一定指导作用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121765" y="4706620"/>
            <a:ext cx="8410575" cy="548132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image 201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202" name="image 202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0" y="0"/>
            <a:ext cx="24383997" cy="13716001"/>
          </a:xfrm>
          <a:prstGeom prst="rect">
            <a:avLst/>
          </a:prstGeom>
        </p:spPr>
      </p:pic>
      <p:pic>
        <p:nvPicPr>
          <p:cNvPr id="206" name="image 206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20624800" y="12331700"/>
            <a:ext cx="952500" cy="279400"/>
          </a:xfrm>
          <a:prstGeom prst="rect">
            <a:avLst/>
          </a:prstGeom>
        </p:spPr>
      </p:pic>
      <p:grpSp>
        <p:nvGrpSpPr>
          <p:cNvPr id="209" name="组合 209"/>
          <p:cNvGrpSpPr/>
          <p:nvPr/>
        </p:nvGrpSpPr>
        <p:grpSpPr>
          <a:xfrm>
            <a:off x="1879600" y="1130300"/>
            <a:ext cx="508000" cy="965200"/>
            <a:chOff x="1879600" y="1130300"/>
            <a:chExt cx="508000" cy="965200"/>
          </a:xfrm>
        </p:grpSpPr>
        <p:pic>
          <p:nvPicPr>
            <p:cNvPr id="2010" name="image 2010"/>
            <p:cNvPicPr>
              <a:picLocks noChangeAspect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>
            <a:xfrm>
              <a:off x="1879600" y="1130300"/>
              <a:ext cx="508000" cy="508000"/>
            </a:xfrm>
            <a:prstGeom prst="rect">
              <a:avLst/>
            </a:prstGeom>
          </p:spPr>
        </p:pic>
        <p:pic>
          <p:nvPicPr>
            <p:cNvPr id="2011" name="image 2011"/>
            <p:cNvPicPr>
              <a:picLocks noChangeAspect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>
            <a:xfrm>
              <a:off x="1879600" y="1828800"/>
              <a:ext cx="508000" cy="266700"/>
            </a:xfrm>
            <a:prstGeom prst="rect">
              <a:avLst/>
            </a:prstGeom>
          </p:spPr>
        </p:pic>
      </p:grpSp>
      <p:sp>
        <p:nvSpPr>
          <p:cNvPr id="7" name="文本框 6"/>
          <p:cNvSpPr txBox="1"/>
          <p:nvPr>
            <p:custDataLst>
              <p:tags r:id="rId1"/>
            </p:custDataLst>
          </p:nvPr>
        </p:nvSpPr>
        <p:spPr>
          <a:xfrm>
            <a:off x="9241790" y="4519930"/>
            <a:ext cx="5526405" cy="1014095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  <a:scene3d>
              <a:camera prst="orthographicFront"/>
              <a:lightRig rig="threePt" dir="t">
                <a:rot lat="0" lon="0" rev="0"/>
              </a:lightRig>
            </a:scene3d>
            <a:sp3d contourW="12700"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7200" i="0" spc="200" baseline="0" noProof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第二章节</a:t>
            </a:r>
          </a:p>
        </p:txBody>
      </p:sp>
      <p:cxnSp>
        <p:nvCxnSpPr>
          <p:cNvPr id="9" name="直接连接符 8"/>
          <p:cNvCxnSpPr/>
          <p:nvPr>
            <p:custDataLst>
              <p:tags r:id="rId2"/>
            </p:custDataLst>
          </p:nvPr>
        </p:nvCxnSpPr>
        <p:spPr>
          <a:xfrm>
            <a:off x="7357745" y="4893627"/>
            <a:ext cx="755015" cy="0"/>
          </a:xfrm>
          <a:prstGeom prst="line">
            <a:avLst/>
          </a:prstGeom>
          <a:noFill/>
          <a:ln w="6350" cap="flat" cmpd="sng" algn="ctr">
            <a:solidFill>
              <a:schemeClr val="accent1"/>
            </a:solidFill>
            <a:prstDash val="solid"/>
            <a:miter lim="800000"/>
          </a:ln>
          <a:effectLst/>
        </p:spPr>
      </p:cxnSp>
      <p:cxnSp>
        <p:nvCxnSpPr>
          <p:cNvPr id="10" name="直接连接符 9"/>
          <p:cNvCxnSpPr/>
          <p:nvPr>
            <p:custDataLst>
              <p:tags r:id="rId3"/>
            </p:custDataLst>
          </p:nvPr>
        </p:nvCxnSpPr>
        <p:spPr>
          <a:xfrm>
            <a:off x="15631795" y="4893627"/>
            <a:ext cx="755015" cy="0"/>
          </a:xfrm>
          <a:prstGeom prst="line">
            <a:avLst/>
          </a:prstGeom>
          <a:noFill/>
          <a:ln w="6350" cap="flat" cmpd="sng" algn="ctr">
            <a:solidFill>
              <a:schemeClr val="accent1"/>
            </a:solidFill>
            <a:prstDash val="solid"/>
            <a:miter lim="800000"/>
          </a:ln>
          <a:effectLst/>
        </p:spPr>
      </p:cxnSp>
      <p:sp>
        <p:nvSpPr>
          <p:cNvPr id="6" name="标题 5"/>
          <p:cNvSpPr>
            <a:spLocks noGrp="1"/>
          </p:cNvSpPr>
          <p:nvPr>
            <p:custDataLst>
              <p:tags r:id="rId4"/>
            </p:custDataLst>
          </p:nvPr>
        </p:nvSpPr>
        <p:spPr>
          <a:xfrm>
            <a:off x="7231380" y="5640705"/>
            <a:ext cx="9668510" cy="1768475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4800" b="0" u="none" strike="noStrike" kern="1200" cap="none" spc="200" normalizeH="0" baseline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6000"/>
              <a:t>数据获取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image 20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202" name="image 20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0" y="0"/>
            <a:ext cx="24383997" cy="13716001"/>
          </a:xfrm>
          <a:prstGeom prst="rect">
            <a:avLst/>
          </a:prstGeom>
        </p:spPr>
      </p:pic>
      <p:pic>
        <p:nvPicPr>
          <p:cNvPr id="206" name="image 20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20624800" y="12331700"/>
            <a:ext cx="952500" cy="279400"/>
          </a:xfrm>
          <a:prstGeom prst="rect">
            <a:avLst/>
          </a:prstGeom>
        </p:spPr>
      </p:pic>
      <p:sp>
        <p:nvSpPr>
          <p:cNvPr id="208" name="Object 208"/>
          <p:cNvSpPr txBox="1"/>
          <p:nvPr/>
        </p:nvSpPr>
        <p:spPr>
          <a:xfrm>
            <a:off x="2707089" y="1041400"/>
            <a:ext cx="12052128" cy="9144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sz="6000" dirty="0">
                <a:solidFill>
                  <a:srgbClr val="3D50FC"/>
                </a:solidFill>
                <a:latin typeface="OPPOSans-B" panose="00020600040101010101"/>
                <a:ea typeface="OPPOSans-B" panose="00020600040101010101"/>
              </a:rPr>
              <a:t>数据获取</a:t>
            </a:r>
            <a:endParaRPr lang="zh-CN" altLang="en-US" dirty="0"/>
          </a:p>
        </p:txBody>
      </p:sp>
      <p:grpSp>
        <p:nvGrpSpPr>
          <p:cNvPr id="209" name="组合 209"/>
          <p:cNvGrpSpPr/>
          <p:nvPr/>
        </p:nvGrpSpPr>
        <p:grpSpPr>
          <a:xfrm>
            <a:off x="1879600" y="1130300"/>
            <a:ext cx="508000" cy="965200"/>
            <a:chOff x="1879600" y="1130300"/>
            <a:chExt cx="508000" cy="965200"/>
          </a:xfrm>
        </p:grpSpPr>
        <p:pic>
          <p:nvPicPr>
            <p:cNvPr id="2010" name="image 2010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1879600" y="1130300"/>
              <a:ext cx="508000" cy="508000"/>
            </a:xfrm>
            <a:prstGeom prst="rect">
              <a:avLst/>
            </a:prstGeom>
          </p:spPr>
        </p:pic>
        <p:pic>
          <p:nvPicPr>
            <p:cNvPr id="2011" name="image 2011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879600" y="1828800"/>
              <a:ext cx="508000" cy="266700"/>
            </a:xfrm>
            <a:prstGeom prst="rect">
              <a:avLst/>
            </a:prstGeom>
          </p:spPr>
        </p:pic>
      </p:grpSp>
      <p:sp>
        <p:nvSpPr>
          <p:cNvPr id="20" name="文本框 19"/>
          <p:cNvSpPr txBox="1"/>
          <p:nvPr/>
        </p:nvSpPr>
        <p:spPr>
          <a:xfrm>
            <a:off x="2707088" y="8528809"/>
            <a:ext cx="19467111" cy="222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r>
              <a:rPr lang="en-US" altLang="zh-CN" sz="3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Tushare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是一个免费、开源的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财经数据接口包。主要实现对股票等金融数据从数据采集、清洗加工 到 数据存储的过程，能够为金融分析人员提供快速、整洁、和多样的便于分析的数据，为他们在数据获取方面极大地减轻工作量，使他们更加专注于策略和模型的研究与实现上。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70939" y="2550379"/>
            <a:ext cx="13988894" cy="555040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image 20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202" name="image 20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0" y="-1"/>
            <a:ext cx="24383997" cy="13716001"/>
          </a:xfrm>
          <a:prstGeom prst="rect">
            <a:avLst/>
          </a:prstGeom>
        </p:spPr>
      </p:pic>
      <p:pic>
        <p:nvPicPr>
          <p:cNvPr id="206" name="image 20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20624800" y="12331700"/>
            <a:ext cx="952500" cy="279400"/>
          </a:xfrm>
          <a:prstGeom prst="rect">
            <a:avLst/>
          </a:prstGeom>
        </p:spPr>
      </p:pic>
      <p:sp>
        <p:nvSpPr>
          <p:cNvPr id="208" name="Object 208"/>
          <p:cNvSpPr txBox="1"/>
          <p:nvPr/>
        </p:nvSpPr>
        <p:spPr>
          <a:xfrm>
            <a:off x="2707089" y="1041400"/>
            <a:ext cx="12052128" cy="9144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sz="6000" dirty="0">
                <a:solidFill>
                  <a:srgbClr val="3D50FC"/>
                </a:solidFill>
                <a:latin typeface="OPPOSans-B" panose="00020600040101010101"/>
                <a:ea typeface="OPPOSans-B" panose="00020600040101010101"/>
              </a:rPr>
              <a:t>数据获取</a:t>
            </a:r>
            <a:endParaRPr lang="zh-CN" altLang="en-US" dirty="0"/>
          </a:p>
        </p:txBody>
      </p:sp>
      <p:grpSp>
        <p:nvGrpSpPr>
          <p:cNvPr id="209" name="组合 209"/>
          <p:cNvGrpSpPr/>
          <p:nvPr/>
        </p:nvGrpSpPr>
        <p:grpSpPr>
          <a:xfrm>
            <a:off x="1879600" y="1130300"/>
            <a:ext cx="508000" cy="965200"/>
            <a:chOff x="1879600" y="1130300"/>
            <a:chExt cx="508000" cy="965200"/>
          </a:xfrm>
        </p:grpSpPr>
        <p:pic>
          <p:nvPicPr>
            <p:cNvPr id="2010" name="image 2010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1879600" y="1130300"/>
              <a:ext cx="508000" cy="508000"/>
            </a:xfrm>
            <a:prstGeom prst="rect">
              <a:avLst/>
            </a:prstGeom>
          </p:spPr>
        </p:pic>
        <p:pic>
          <p:nvPicPr>
            <p:cNvPr id="2011" name="image 2011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879600" y="1828800"/>
              <a:ext cx="508000" cy="266700"/>
            </a:xfrm>
            <a:prstGeom prst="rect">
              <a:avLst/>
            </a:prstGeom>
          </p:spPr>
        </p:pic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76129" y="1384300"/>
            <a:ext cx="14341719" cy="626447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文本框 3"/>
          <p:cNvSpPr txBox="1"/>
          <p:nvPr/>
        </p:nvSpPr>
        <p:spPr>
          <a:xfrm>
            <a:off x="961643" y="3405881"/>
            <a:ext cx="8414483" cy="2221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使用基金行情接口，调用基金行情数据。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基金代码：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510050.SH</a:t>
            </a:r>
          </a:p>
          <a:p>
            <a:pPr algn="just">
              <a:lnSpc>
                <a:spcPct val="150000"/>
              </a:lnSpc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交易的时间：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2021.5.10 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之前，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年内的数据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961643" y="8732814"/>
            <a:ext cx="19080249" cy="36986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510050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就是上证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50ETF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。由上海证券交易所编制，指数简称为上证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50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，代码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510050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，基日为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2003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12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31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日，基点为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1000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点。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2004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日正式发布并于上海证券交易所上市交易。</a:t>
            </a:r>
          </a:p>
          <a:p>
            <a:pPr algn="just">
              <a:lnSpc>
                <a:spcPct val="150000"/>
              </a:lnSpc>
            </a:pP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上证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50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指数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ETF,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就是拟合上证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50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指数为目标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其价格走势同上证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50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指数走势一致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买入一只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ETF,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就等于同时买进五十只绩优的股票。</a:t>
            </a: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OLOR_SCHEME_SHAPE_ID" val="16"/>
  <p:tag name="KSO_WM_UNIT_COLOR_SCHEME_PARENT_PAGE" val="0_3"/>
  <p:tag name="KSO_WM_UNIT_ISCONTENTSTITLE" val="0"/>
  <p:tag name="KSO_WM_UNIT_NOCLEAR" val="0"/>
  <p:tag name="KSO_WM_UNIT_VALUE" val="1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custom20204222_4*l_h_a*1_1_1"/>
  <p:tag name="KSO_WM_TEMPLATE_CATEGORY" val="custom"/>
  <p:tag name="KSO_WM_TEMPLATE_INDEX" val="20204222"/>
  <p:tag name="KSO_WM_UNIT_LAYERLEVEL" val="1_1_1"/>
  <p:tag name="KSO_WM_TAG_VERSION" val="1.0"/>
  <p:tag name="KSO_WM_BEAUTIFY_FLAG" val="#wm#"/>
  <p:tag name="KSO_WM_UNIT_PRESET_TEXT" val="单击此处添加标题"/>
  <p:tag name="KSO_WM_UNIT_TEXT_FILL_FORE_SCHEMECOLOR_INDEX" val="13"/>
  <p:tag name="KSO_WM_UNIT_TEXT_FILL_TYPE" val="1"/>
  <p:tag name="KSO_WM_UNIT_USESOURCEFORMAT_APPLY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OLOR_SCHEME_SHAPE_ID" val="19"/>
  <p:tag name="KSO_WM_UNIT_COLOR_SCHEME_PARENT_PAGE" val="0_3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custom20204222_4*l_h_i*1_1_1"/>
  <p:tag name="KSO_WM_TEMPLATE_CATEGORY" val="custom"/>
  <p:tag name="KSO_WM_TEMPLATE_INDEX" val="20204222"/>
  <p:tag name="KSO_WM_UNIT_LAYERLEVEL" val="1_1_1"/>
  <p:tag name="KSO_WM_TAG_VERSION" val="1.0"/>
  <p:tag name="KSO_WM_BEAUTIFY_FLAG" val="#wm#"/>
  <p:tag name="KSO_WM_UNIT_FILL_FORE_SCHEMECOLOR_INDEX" val="14"/>
  <p:tag name="KSO_WM_UNIT_FILL_TYPE" val="1"/>
  <p:tag name="KSO_WM_UNIT_LINE_FORE_SCHEMECOLOR_INDEX" val="14"/>
  <p:tag name="KSO_WM_UNIT_LINE_FILL_TYPE" val="2"/>
  <p:tag name="KSO_WM_UNIT_TEXT_FILL_FORE_SCHEMECOLOR_INDEX" val="5"/>
  <p:tag name="KSO_WM_UNIT_TEXT_FILL_TYPE" val="1"/>
  <p:tag name="KSO_WM_UNIT_USESOURCEFORMAT_APPLY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OLOR_SCHEME_SHAPE_ID" val="20"/>
  <p:tag name="KSO_WM_UNIT_COLOR_SCHEME_PARENT_PAGE" val="0_3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custom20204222_4*l_h_i*1_2_1"/>
  <p:tag name="KSO_WM_TEMPLATE_CATEGORY" val="custom"/>
  <p:tag name="KSO_WM_TEMPLATE_INDEX" val="20204222"/>
  <p:tag name="KSO_WM_UNIT_LAYERLEVEL" val="1_1_1"/>
  <p:tag name="KSO_WM_TAG_VERSION" val="1.0"/>
  <p:tag name="KSO_WM_BEAUTIFY_FLAG" val="#wm#"/>
  <p:tag name="KSO_WM_UNIT_FILL_FORE_SCHEMECOLOR_INDEX" val="14"/>
  <p:tag name="KSO_WM_UNIT_FILL_TYPE" val="1"/>
  <p:tag name="KSO_WM_UNIT_LINE_FORE_SCHEMECOLOR_INDEX" val="14"/>
  <p:tag name="KSO_WM_UNIT_LINE_FILL_TYPE" val="2"/>
  <p:tag name="KSO_WM_UNIT_TEXT_FILL_FORE_SCHEMECOLOR_INDEX" val="5"/>
  <p:tag name="KSO_WM_UNIT_TEXT_FILL_TYPE" val="1"/>
  <p:tag name="KSO_WM_UNIT_USESOURCEFORMAT_APPLY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OLOR_SCHEME_SHAPE_ID" val="21"/>
  <p:tag name="KSO_WM_UNIT_COLOR_SCHEME_PARENT_PAGE" val="0_3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1"/>
  <p:tag name="KSO_WM_UNIT_ID" val="custom20204222_4*l_h_i*1_3_1"/>
  <p:tag name="KSO_WM_TEMPLATE_CATEGORY" val="custom"/>
  <p:tag name="KSO_WM_TEMPLATE_INDEX" val="20204222"/>
  <p:tag name="KSO_WM_UNIT_LAYERLEVEL" val="1_1_1"/>
  <p:tag name="KSO_WM_TAG_VERSION" val="1.0"/>
  <p:tag name="KSO_WM_BEAUTIFY_FLAG" val="#wm#"/>
  <p:tag name="KSO_WM_UNIT_FILL_FORE_SCHEMECOLOR_INDEX" val="14"/>
  <p:tag name="KSO_WM_UNIT_FILL_TYPE" val="1"/>
  <p:tag name="KSO_WM_UNIT_LINE_FORE_SCHEMECOLOR_INDEX" val="14"/>
  <p:tag name="KSO_WM_UNIT_LINE_FILL_TYPE" val="2"/>
  <p:tag name="KSO_WM_UNIT_TEXT_FILL_FORE_SCHEMECOLOR_INDEX" val="5"/>
  <p:tag name="KSO_WM_UNIT_TEXT_FILL_TYPE" val="1"/>
  <p:tag name="KSO_WM_UNIT_USESOURCEFORMAT_APPLY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OLOR_SCHEME_SHAPE_ID" val="22"/>
  <p:tag name="KSO_WM_UNIT_COLOR_SCHEME_PARENT_PAGE" val="0_3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1"/>
  <p:tag name="KSO_WM_UNIT_ID" val="custom20204222_4*l_h_i*1_4_1"/>
  <p:tag name="KSO_WM_TEMPLATE_CATEGORY" val="custom"/>
  <p:tag name="KSO_WM_TEMPLATE_INDEX" val="20204222"/>
  <p:tag name="KSO_WM_UNIT_LAYERLEVEL" val="1_1_1"/>
  <p:tag name="KSO_WM_TAG_VERSION" val="1.0"/>
  <p:tag name="KSO_WM_BEAUTIFY_FLAG" val="#wm#"/>
  <p:tag name="KSO_WM_UNIT_FILL_FORE_SCHEMECOLOR_INDEX" val="14"/>
  <p:tag name="KSO_WM_UNIT_FILL_TYPE" val="1"/>
  <p:tag name="KSO_WM_UNIT_LINE_FORE_SCHEMECOLOR_INDEX" val="14"/>
  <p:tag name="KSO_WM_UNIT_LINE_FILL_TYPE" val="2"/>
  <p:tag name="KSO_WM_UNIT_TEXT_FILL_FORE_SCHEMECOLOR_INDEX" val="5"/>
  <p:tag name="KSO_WM_UNIT_TEXT_FILL_TYPE" val="1"/>
  <p:tag name="KSO_WM_UNIT_USESOURCEFORMAT_APPLY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NOCLEAR" val="0"/>
  <p:tag name="KSO_WM_UNIT_VALUE" val="4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custom20204222_6*e*1"/>
  <p:tag name="KSO_WM_TEMPLATE_CATEGORY" val="custom"/>
  <p:tag name="KSO_WM_TEMPLATE_INDEX" val="20204222"/>
  <p:tag name="KSO_WM_UNIT_LAYERLEVEL" val="1"/>
  <p:tag name="KSO_WM_TAG_VERSION" val="1.0"/>
  <p:tag name="KSO_WM_BEAUTIFY_FLAG" val="#wm#"/>
  <p:tag name="KSO_WM_UNIT_PRESET_TEXT" val="第一章节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04222_6*i*2"/>
  <p:tag name="KSO_WM_TEMPLATE_CATEGORY" val="custom"/>
  <p:tag name="KSO_WM_TEMPLATE_INDEX" val="20204222"/>
  <p:tag name="KSO_WM_UNIT_LAYERLEVEL" val="1"/>
  <p:tag name="KSO_WM_TAG_VERSION" val="1.0"/>
  <p:tag name="KSO_WM_BEAUTIFY_FLAG" val="#wm#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custom20204222_6*i*3"/>
  <p:tag name="KSO_WM_TEMPLATE_CATEGORY" val="custom"/>
  <p:tag name="KSO_WM_TEMPLATE_INDEX" val="20204222"/>
  <p:tag name="KSO_WM_UNIT_LAYERLEVEL" val="1"/>
  <p:tag name="KSO_WM_TAG_VERSION" val="1.0"/>
  <p:tag name="KSO_WM_BEAUTIFY_FLAG" val="#wm#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4222_6*a*1"/>
  <p:tag name="KSO_WM_TEMPLATE_CATEGORY" val="custom"/>
  <p:tag name="KSO_WM_TEMPLATE_INDEX" val="20204222"/>
  <p:tag name="KSO_WM_UNIT_LAYERLEVEL" val="1"/>
  <p:tag name="KSO_WM_TAG_VERSION" val="1.0"/>
  <p:tag name="KSO_WM_BEAUTIFY_FLAG" val="#wm#"/>
  <p:tag name="KSO_WM_UNIT_PRESET_TEXT" val="单击此处添加标题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NOCLEAR" val="0"/>
  <p:tag name="KSO_WM_UNIT_VALUE" val="4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custom20204222_6*e*1"/>
  <p:tag name="KSO_WM_TEMPLATE_CATEGORY" val="custom"/>
  <p:tag name="KSO_WM_TEMPLATE_INDEX" val="20204222"/>
  <p:tag name="KSO_WM_UNIT_LAYERLEVEL" val="1"/>
  <p:tag name="KSO_WM_TAG_VERSION" val="1.0"/>
  <p:tag name="KSO_WM_BEAUTIFY_FLAG" val="#wm#"/>
  <p:tag name="KSO_WM_UNIT_PRESET_TEXT" val="第一章节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04222_6*i*2"/>
  <p:tag name="KSO_WM_TEMPLATE_CATEGORY" val="custom"/>
  <p:tag name="KSO_WM_TEMPLATE_INDEX" val="20204222"/>
  <p:tag name="KSO_WM_UNIT_LAYERLEVEL" val="1"/>
  <p:tag name="KSO_WM_TAG_VERSION" val="1.0"/>
  <p:tag name="KSO_WM_BEAUTIFY_FLAG" val="#wm#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custom20204222_6*i*3"/>
  <p:tag name="KSO_WM_TEMPLATE_CATEGORY" val="custom"/>
  <p:tag name="KSO_WM_TEMPLATE_INDEX" val="20204222"/>
  <p:tag name="KSO_WM_UNIT_LAYERLEVEL" val="1"/>
  <p:tag name="KSO_WM_TAG_VERSION" val="1.0"/>
  <p:tag name="KSO_WM_BEAUTIFY_FLAG" val="#wm#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4222_6*a*1"/>
  <p:tag name="KSO_WM_TEMPLATE_CATEGORY" val="custom"/>
  <p:tag name="KSO_WM_TEMPLATE_INDEX" val="20204222"/>
  <p:tag name="KSO_WM_UNIT_LAYERLEVEL" val="1"/>
  <p:tag name="KSO_WM_TAG_VERSION" val="1.0"/>
  <p:tag name="KSO_WM_BEAUTIFY_FLAG" val="#wm#"/>
  <p:tag name="KSO_WM_UNIT_PRESET_TEXT" val="单击此处添加标题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NOCLEAR" val="0"/>
  <p:tag name="KSO_WM_UNIT_VALUE" val="4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custom20204222_6*e*1"/>
  <p:tag name="KSO_WM_TEMPLATE_CATEGORY" val="custom"/>
  <p:tag name="KSO_WM_TEMPLATE_INDEX" val="20204222"/>
  <p:tag name="KSO_WM_UNIT_LAYERLEVEL" val="1"/>
  <p:tag name="KSO_WM_TAG_VERSION" val="1.0"/>
  <p:tag name="KSO_WM_BEAUTIFY_FLAG" val="#wm#"/>
  <p:tag name="KSO_WM_UNIT_PRESET_TEXT" val="第一章节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04222_6*i*2"/>
  <p:tag name="KSO_WM_TEMPLATE_CATEGORY" val="custom"/>
  <p:tag name="KSO_WM_TEMPLATE_INDEX" val="20204222"/>
  <p:tag name="KSO_WM_UNIT_LAYERLEVEL" val="1"/>
  <p:tag name="KSO_WM_TAG_VERSION" val="1.0"/>
  <p:tag name="KSO_WM_BEAUTIFY_FLAG" val="#wm#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custom20204222_6*i*3"/>
  <p:tag name="KSO_WM_TEMPLATE_CATEGORY" val="custom"/>
  <p:tag name="KSO_WM_TEMPLATE_INDEX" val="20204222"/>
  <p:tag name="KSO_WM_UNIT_LAYERLEVEL" val="1"/>
  <p:tag name="KSO_WM_TAG_VERSION" val="1.0"/>
  <p:tag name="KSO_WM_BEAUTIFY_FLAG" val="#wm#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4222_6*a*1"/>
  <p:tag name="KSO_WM_TEMPLATE_CATEGORY" val="custom"/>
  <p:tag name="KSO_WM_TEMPLATE_INDEX" val="20204222"/>
  <p:tag name="KSO_WM_UNIT_LAYERLEVEL" val="1"/>
  <p:tag name="KSO_WM_TAG_VERSION" val="1.0"/>
  <p:tag name="KSO_WM_BEAUTIFY_FLAG" val="#wm#"/>
  <p:tag name="KSO_WM_UNIT_PRESET_TEXT" val="单击此处添加标题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NOCLEAR" val="0"/>
  <p:tag name="KSO_WM_UNIT_VALUE" val="4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custom20204222_6*e*1"/>
  <p:tag name="KSO_WM_TEMPLATE_CATEGORY" val="custom"/>
  <p:tag name="KSO_WM_TEMPLATE_INDEX" val="20204222"/>
  <p:tag name="KSO_WM_UNIT_LAYERLEVEL" val="1"/>
  <p:tag name="KSO_WM_TAG_VERSION" val="1.0"/>
  <p:tag name="KSO_WM_BEAUTIFY_FLAG" val="#wm#"/>
  <p:tag name="KSO_WM_UNIT_PRESET_TEXT" val="第一章节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04222_6*i*2"/>
  <p:tag name="KSO_WM_TEMPLATE_CATEGORY" val="custom"/>
  <p:tag name="KSO_WM_TEMPLATE_INDEX" val="20204222"/>
  <p:tag name="KSO_WM_UNIT_LAYERLEVEL" val="1"/>
  <p:tag name="KSO_WM_TAG_VERSION" val="1.0"/>
  <p:tag name="KSO_WM_BEAUTIFY_FLAG" val="#wm#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custom20204222_6*i*3"/>
  <p:tag name="KSO_WM_TEMPLATE_CATEGORY" val="custom"/>
  <p:tag name="KSO_WM_TEMPLATE_INDEX" val="20204222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4222_6*a*1"/>
  <p:tag name="KSO_WM_TEMPLATE_CATEGORY" val="custom"/>
  <p:tag name="KSO_WM_TEMPLATE_INDEX" val="20204222"/>
  <p:tag name="KSO_WM_UNIT_LAYERLEVEL" val="1"/>
  <p:tag name="KSO_WM_TAG_VERSION" val="1.0"/>
  <p:tag name="KSO_WM_BEAUTIFY_FLAG" val="#wm#"/>
  <p:tag name="KSO_WM_UNIT_PRESET_TEXT" val="单击此处添加标题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OLOR_SCHEME_SHAPE_ID" val="10"/>
  <p:tag name="KSO_WM_UNIT_COLOR_SCHEME_PARENT_PAGE" val="0_3"/>
  <p:tag name="KSO_WM_UNIT_ISCONTENTSTITLE" val="0"/>
  <p:tag name="KSO_WM_UNIT_NOCLEAR" val="0"/>
  <p:tag name="KSO_WM_UNIT_VALUE" val="1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4_1"/>
  <p:tag name="KSO_WM_UNIT_ID" val="custom20204222_4*l_h_a*1_4_1"/>
  <p:tag name="KSO_WM_TEMPLATE_CATEGORY" val="custom"/>
  <p:tag name="KSO_WM_TEMPLATE_INDEX" val="20204222"/>
  <p:tag name="KSO_WM_UNIT_LAYERLEVEL" val="1_1_1"/>
  <p:tag name="KSO_WM_TAG_VERSION" val="1.0"/>
  <p:tag name="KSO_WM_BEAUTIFY_FLAG" val="#wm#"/>
  <p:tag name="KSO_WM_UNIT_PRESET_TEXT" val="单击此处添加标题"/>
  <p:tag name="KSO_WM_UNIT_TEXT_FILL_FORE_SCHEMECOLOR_INDEX" val="13"/>
  <p:tag name="KSO_WM_UNIT_TEXT_FILL_TYPE" val="1"/>
  <p:tag name="KSO_WM_UNIT_USESOURCEFORMAT_APPLY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OLOR_SCHEME_SHAPE_ID" val="12"/>
  <p:tag name="KSO_WM_UNIT_COLOR_SCHEME_PARENT_PAGE" val="0_3"/>
  <p:tag name="KSO_WM_UNIT_ISCONTENTSTITLE" val="0"/>
  <p:tag name="KSO_WM_UNIT_NOCLEAR" val="0"/>
  <p:tag name="KSO_WM_UNIT_VALUE" val="1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3_1"/>
  <p:tag name="KSO_WM_UNIT_ID" val="custom20204222_4*l_h_a*1_3_1"/>
  <p:tag name="KSO_WM_TEMPLATE_CATEGORY" val="custom"/>
  <p:tag name="KSO_WM_TEMPLATE_INDEX" val="20204222"/>
  <p:tag name="KSO_WM_UNIT_LAYERLEVEL" val="1_1_1"/>
  <p:tag name="KSO_WM_TAG_VERSION" val="1.0"/>
  <p:tag name="KSO_WM_BEAUTIFY_FLAG" val="#wm#"/>
  <p:tag name="KSO_WM_UNIT_PRESET_TEXT" val="单击此处添加标题"/>
  <p:tag name="KSO_WM_UNIT_TEXT_FILL_FORE_SCHEMECOLOR_INDEX" val="13"/>
  <p:tag name="KSO_WM_UNIT_TEXT_FILL_TYPE" val="1"/>
  <p:tag name="KSO_WM_UNIT_USESOURCEFORMAT_APPLY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OLOR_SCHEME_SHAPE_ID" val="14"/>
  <p:tag name="KSO_WM_UNIT_COLOR_SCHEME_PARENT_PAGE" val="0_3"/>
  <p:tag name="KSO_WM_UNIT_ISCONTENTSTITLE" val="0"/>
  <p:tag name="KSO_WM_UNIT_NOCLEAR" val="0"/>
  <p:tag name="KSO_WM_UNIT_VALUE" val="1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custom20204222_4*l_h_a*1_2_1"/>
  <p:tag name="KSO_WM_TEMPLATE_CATEGORY" val="custom"/>
  <p:tag name="KSO_WM_TEMPLATE_INDEX" val="20204222"/>
  <p:tag name="KSO_WM_UNIT_LAYERLEVEL" val="1_1_1"/>
  <p:tag name="KSO_WM_TAG_VERSION" val="1.0"/>
  <p:tag name="KSO_WM_BEAUTIFY_FLAG" val="#wm#"/>
  <p:tag name="KSO_WM_UNIT_PRESET_TEXT" val="单击此处添加标题"/>
  <p:tag name="KSO_WM_UNIT_TEXT_FILL_FORE_SCHEMECOLOR_INDEX" val="13"/>
  <p:tag name="KSO_WM_UNIT_TEXT_FILL_TYPE" val="1"/>
  <p:tag name="KSO_WM_UNIT_USESOURCEFORMAT_APPLY" val="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</TotalTime>
  <Words>1401</Words>
  <Application>Microsoft Macintosh PowerPoint</Application>
  <PresentationFormat>自定义</PresentationFormat>
  <Paragraphs>137</Paragraphs>
  <Slides>33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33</vt:i4>
      </vt:variant>
    </vt:vector>
  </HeadingPairs>
  <TitlesOfParts>
    <vt:vector size="43" baseType="lpstr">
      <vt:lpstr>Arial</vt:lpstr>
      <vt:lpstr>Wingdings</vt:lpstr>
      <vt:lpstr>微软雅黑</vt:lpstr>
      <vt:lpstr>OPPOSans-B</vt:lpstr>
      <vt:lpstr>OPPOSans-H</vt:lpstr>
      <vt:lpstr>FangSong</vt:lpstr>
      <vt:lpstr>OPPOSans-M</vt:lpstr>
      <vt:lpstr>等线</vt:lpstr>
      <vt:lpstr>仿宋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稿定设计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稿定设计 ppt</dc:title>
  <dc:subject>www.gaoding.com</dc:subject>
  <dc:creator>稿定设计</dc:creator>
  <cp:lastModifiedBy>1435831394@qq.com</cp:lastModifiedBy>
  <cp:revision>43</cp:revision>
  <dcterms:created xsi:type="dcterms:W3CDTF">2021-05-14T04:16:00Z</dcterms:created>
  <dcterms:modified xsi:type="dcterms:W3CDTF">2021-05-16T16:25:37Z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2052-11.1.0.9208</vt:lpwstr>
  </property>
</Properties>
</file>